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307" r:id="rId3"/>
    <p:sldId id="298" r:id="rId4"/>
    <p:sldId id="295" r:id="rId5"/>
    <p:sldId id="296" r:id="rId6"/>
    <p:sldId id="299" r:id="rId7"/>
    <p:sldId id="300" r:id="rId8"/>
    <p:sldId id="301" r:id="rId9"/>
    <p:sldId id="297" r:id="rId10"/>
    <p:sldId id="305" r:id="rId11"/>
    <p:sldId id="306" r:id="rId12"/>
    <p:sldId id="289" r:id="rId13"/>
    <p:sldId id="308" r:id="rId14"/>
    <p:sldId id="275" r:id="rId15"/>
    <p:sldId id="272" r:id="rId16"/>
    <p:sldId id="273" r:id="rId17"/>
    <p:sldId id="274" r:id="rId18"/>
    <p:sldId id="276" r:id="rId19"/>
    <p:sldId id="277" r:id="rId20"/>
    <p:sldId id="278" r:id="rId21"/>
    <p:sldId id="279" r:id="rId22"/>
    <p:sldId id="281" r:id="rId23"/>
    <p:sldId id="280" r:id="rId24"/>
    <p:sldId id="282" r:id="rId25"/>
    <p:sldId id="283" r:id="rId26"/>
    <p:sldId id="284" r:id="rId27"/>
    <p:sldId id="285" r:id="rId28"/>
    <p:sldId id="286" r:id="rId29"/>
    <p:sldId id="259" r:id="rId30"/>
    <p:sldId id="288" r:id="rId31"/>
    <p:sldId id="291" r:id="rId32"/>
    <p:sldId id="260" r:id="rId33"/>
    <p:sldId id="261" r:id="rId34"/>
    <p:sldId id="263" r:id="rId35"/>
    <p:sldId id="264" r:id="rId36"/>
    <p:sldId id="265" r:id="rId37"/>
    <p:sldId id="266" r:id="rId38"/>
    <p:sldId id="267" r:id="rId39"/>
    <p:sldId id="268" r:id="rId40"/>
    <p:sldId id="269" r:id="rId41"/>
    <p:sldId id="271"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05">
          <p15:clr>
            <a:srgbClr val="A4A3A4"/>
          </p15:clr>
        </p15:guide>
        <p15:guide id="2" pos="11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varScale="1">
        <p:scale>
          <a:sx n="68" d="100"/>
          <a:sy n="68" d="100"/>
        </p:scale>
        <p:origin x="1446" y="114"/>
      </p:cViewPr>
      <p:guideLst>
        <p:guide orient="horz" pos="3205"/>
        <p:guide pos="1198"/>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05B40F-A4AA-404E-85D9-0A301DDCF876}" type="datetimeFigureOut">
              <a:rPr lang="en-US" smtClean="0"/>
              <a:t>11/5/2019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0FCEF7-A341-AD44-AAB7-C21EB4F2EA97}" type="slidenum">
              <a:rPr lang="en-US" smtClean="0"/>
              <a:t>‹#›</a:t>
            </a:fld>
            <a:endParaRPr lang="en-US"/>
          </a:p>
        </p:txBody>
      </p:sp>
    </p:spTree>
    <p:extLst>
      <p:ext uri="{BB962C8B-B14F-4D97-AF65-F5344CB8AC3E}">
        <p14:creationId xmlns:p14="http://schemas.microsoft.com/office/powerpoint/2010/main" val="192529562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0FCEF7-A341-AD44-AAB7-C21EB4F2EA97}" type="slidenum">
              <a:rPr lang="en-US" smtClean="0"/>
              <a:t>30</a:t>
            </a:fld>
            <a:endParaRPr lang="en-US"/>
          </a:p>
        </p:txBody>
      </p:sp>
    </p:spTree>
    <p:extLst>
      <p:ext uri="{BB962C8B-B14F-4D97-AF65-F5344CB8AC3E}">
        <p14:creationId xmlns:p14="http://schemas.microsoft.com/office/powerpoint/2010/main" val="24715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5EEEA77-BE56-CD49-B29B-644090B62203}" type="datetimeFigureOut">
              <a:rPr lang="en-US" smtClean="0"/>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E3A9B1-27EC-7943-8A59-5ACFCA03041E}" type="slidenum">
              <a:rPr lang="en-US" smtClean="0"/>
              <a:t>‹#›</a:t>
            </a:fld>
            <a:endParaRPr lang="en-US"/>
          </a:p>
        </p:txBody>
      </p:sp>
    </p:spTree>
    <p:extLst>
      <p:ext uri="{BB962C8B-B14F-4D97-AF65-F5344CB8AC3E}">
        <p14:creationId xmlns:p14="http://schemas.microsoft.com/office/powerpoint/2010/main" val="2988711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EEEA77-BE56-CD49-B29B-644090B62203}" type="datetimeFigureOut">
              <a:rPr lang="en-US" smtClean="0"/>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E3A9B1-27EC-7943-8A59-5ACFCA03041E}" type="slidenum">
              <a:rPr lang="en-US" smtClean="0"/>
              <a:t>‹#›</a:t>
            </a:fld>
            <a:endParaRPr lang="en-US"/>
          </a:p>
        </p:txBody>
      </p:sp>
    </p:spTree>
    <p:extLst>
      <p:ext uri="{BB962C8B-B14F-4D97-AF65-F5344CB8AC3E}">
        <p14:creationId xmlns:p14="http://schemas.microsoft.com/office/powerpoint/2010/main" val="3363490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EEEA77-BE56-CD49-B29B-644090B62203}" type="datetimeFigureOut">
              <a:rPr lang="en-US" smtClean="0"/>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E3A9B1-27EC-7943-8A59-5ACFCA03041E}" type="slidenum">
              <a:rPr lang="en-US" smtClean="0"/>
              <a:t>‹#›</a:t>
            </a:fld>
            <a:endParaRPr lang="en-US"/>
          </a:p>
        </p:txBody>
      </p:sp>
    </p:spTree>
    <p:extLst>
      <p:ext uri="{BB962C8B-B14F-4D97-AF65-F5344CB8AC3E}">
        <p14:creationId xmlns:p14="http://schemas.microsoft.com/office/powerpoint/2010/main" val="347276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EEEA77-BE56-CD49-B29B-644090B62203}" type="datetimeFigureOut">
              <a:rPr lang="en-US" smtClean="0"/>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E3A9B1-27EC-7943-8A59-5ACFCA03041E}" type="slidenum">
              <a:rPr lang="en-US" smtClean="0"/>
              <a:t>‹#›</a:t>
            </a:fld>
            <a:endParaRPr lang="en-US"/>
          </a:p>
        </p:txBody>
      </p:sp>
    </p:spTree>
    <p:extLst>
      <p:ext uri="{BB962C8B-B14F-4D97-AF65-F5344CB8AC3E}">
        <p14:creationId xmlns:p14="http://schemas.microsoft.com/office/powerpoint/2010/main" val="826068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EEEA77-BE56-CD49-B29B-644090B62203}" type="datetimeFigureOut">
              <a:rPr lang="en-US" smtClean="0"/>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E3A9B1-27EC-7943-8A59-5ACFCA03041E}" type="slidenum">
              <a:rPr lang="en-US" smtClean="0"/>
              <a:t>‹#›</a:t>
            </a:fld>
            <a:endParaRPr lang="en-US"/>
          </a:p>
        </p:txBody>
      </p:sp>
    </p:spTree>
    <p:extLst>
      <p:ext uri="{BB962C8B-B14F-4D97-AF65-F5344CB8AC3E}">
        <p14:creationId xmlns:p14="http://schemas.microsoft.com/office/powerpoint/2010/main" val="3475362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5EEEA77-BE56-CD49-B29B-644090B62203}" type="datetimeFigureOut">
              <a:rPr lang="en-US" smtClean="0"/>
              <a:t>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E3A9B1-27EC-7943-8A59-5ACFCA03041E}" type="slidenum">
              <a:rPr lang="en-US" smtClean="0"/>
              <a:t>‹#›</a:t>
            </a:fld>
            <a:endParaRPr lang="en-US"/>
          </a:p>
        </p:txBody>
      </p:sp>
    </p:spTree>
    <p:extLst>
      <p:ext uri="{BB962C8B-B14F-4D97-AF65-F5344CB8AC3E}">
        <p14:creationId xmlns:p14="http://schemas.microsoft.com/office/powerpoint/2010/main" val="708792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5EEEA77-BE56-CD49-B29B-644090B62203}" type="datetimeFigureOut">
              <a:rPr lang="en-US" smtClean="0"/>
              <a:t>11/5/2019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E3A9B1-27EC-7943-8A59-5ACFCA03041E}" type="slidenum">
              <a:rPr lang="en-US" smtClean="0"/>
              <a:t>‹#›</a:t>
            </a:fld>
            <a:endParaRPr lang="en-US"/>
          </a:p>
        </p:txBody>
      </p:sp>
    </p:spTree>
    <p:extLst>
      <p:ext uri="{BB962C8B-B14F-4D97-AF65-F5344CB8AC3E}">
        <p14:creationId xmlns:p14="http://schemas.microsoft.com/office/powerpoint/2010/main" val="2506441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5EEEA77-BE56-CD49-B29B-644090B62203}" type="datetimeFigureOut">
              <a:rPr lang="en-US" smtClean="0"/>
              <a:t>11/5/2019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E3A9B1-27EC-7943-8A59-5ACFCA03041E}" type="slidenum">
              <a:rPr lang="en-US" smtClean="0"/>
              <a:t>‹#›</a:t>
            </a:fld>
            <a:endParaRPr lang="en-US"/>
          </a:p>
        </p:txBody>
      </p:sp>
    </p:spTree>
    <p:extLst>
      <p:ext uri="{BB962C8B-B14F-4D97-AF65-F5344CB8AC3E}">
        <p14:creationId xmlns:p14="http://schemas.microsoft.com/office/powerpoint/2010/main" val="4098505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EEEA77-BE56-CD49-B29B-644090B62203}" type="datetimeFigureOut">
              <a:rPr lang="en-US" smtClean="0"/>
              <a:t>11/5/2019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E3A9B1-27EC-7943-8A59-5ACFCA03041E}" type="slidenum">
              <a:rPr lang="en-US" smtClean="0"/>
              <a:t>‹#›</a:t>
            </a:fld>
            <a:endParaRPr lang="en-US"/>
          </a:p>
        </p:txBody>
      </p:sp>
    </p:spTree>
    <p:extLst>
      <p:ext uri="{BB962C8B-B14F-4D97-AF65-F5344CB8AC3E}">
        <p14:creationId xmlns:p14="http://schemas.microsoft.com/office/powerpoint/2010/main" val="2305027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EEEA77-BE56-CD49-B29B-644090B62203}" type="datetimeFigureOut">
              <a:rPr lang="en-US" smtClean="0"/>
              <a:t>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E3A9B1-27EC-7943-8A59-5ACFCA03041E}" type="slidenum">
              <a:rPr lang="en-US" smtClean="0"/>
              <a:t>‹#›</a:t>
            </a:fld>
            <a:endParaRPr lang="en-US"/>
          </a:p>
        </p:txBody>
      </p:sp>
    </p:spTree>
    <p:extLst>
      <p:ext uri="{BB962C8B-B14F-4D97-AF65-F5344CB8AC3E}">
        <p14:creationId xmlns:p14="http://schemas.microsoft.com/office/powerpoint/2010/main" val="3147913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EEEA77-BE56-CD49-B29B-644090B62203}" type="datetimeFigureOut">
              <a:rPr lang="en-US" smtClean="0"/>
              <a:t>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E3A9B1-27EC-7943-8A59-5ACFCA03041E}" type="slidenum">
              <a:rPr lang="en-US" smtClean="0"/>
              <a:t>‹#›</a:t>
            </a:fld>
            <a:endParaRPr lang="en-US"/>
          </a:p>
        </p:txBody>
      </p:sp>
    </p:spTree>
    <p:extLst>
      <p:ext uri="{BB962C8B-B14F-4D97-AF65-F5344CB8AC3E}">
        <p14:creationId xmlns:p14="http://schemas.microsoft.com/office/powerpoint/2010/main" val="1398573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EEEA77-BE56-CD49-B29B-644090B62203}" type="datetimeFigureOut">
              <a:rPr lang="en-US" smtClean="0"/>
              <a:t>11/5/2019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3A9B1-27EC-7943-8A59-5ACFCA03041E}" type="slidenum">
              <a:rPr lang="en-US" smtClean="0"/>
              <a:t>‹#›</a:t>
            </a:fld>
            <a:endParaRPr lang="en-US"/>
          </a:p>
        </p:txBody>
      </p:sp>
    </p:spTree>
    <p:extLst>
      <p:ext uri="{BB962C8B-B14F-4D97-AF65-F5344CB8AC3E}">
        <p14:creationId xmlns:p14="http://schemas.microsoft.com/office/powerpoint/2010/main" val="88689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ientist_Barbi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0" y="5965151"/>
            <a:ext cx="6403879" cy="675479"/>
          </a:xfrm>
          <a:solidFill>
            <a:srgbClr val="FFFFFF"/>
          </a:solidFill>
        </p:spPr>
        <p:txBody>
          <a:bodyPr>
            <a:normAutofit fontScale="90000"/>
          </a:bodyPr>
          <a:lstStyle/>
          <a:p>
            <a:r>
              <a:rPr lang="en-US" dirty="0"/>
              <a:t>Class logistics and Review</a:t>
            </a:r>
          </a:p>
        </p:txBody>
      </p:sp>
      <p:sp>
        <p:nvSpPr>
          <p:cNvPr id="3" name="Subtitle 2"/>
          <p:cNvSpPr>
            <a:spLocks noGrp="1"/>
          </p:cNvSpPr>
          <p:nvPr>
            <p:ph type="subTitle" idx="1"/>
          </p:nvPr>
        </p:nvSpPr>
        <p:spPr>
          <a:xfrm>
            <a:off x="5399782" y="3386862"/>
            <a:ext cx="2642424" cy="596417"/>
          </a:xfrm>
          <a:solidFill>
            <a:schemeClr val="bg1"/>
          </a:solidFill>
        </p:spPr>
        <p:txBody>
          <a:bodyPr/>
          <a:lstStyle/>
          <a:p>
            <a:r>
              <a:rPr lang="en-US" dirty="0"/>
              <a:t>Nov 5, 2019</a:t>
            </a:r>
          </a:p>
        </p:txBody>
      </p:sp>
    </p:spTree>
    <p:extLst>
      <p:ext uri="{BB962C8B-B14F-4D97-AF65-F5344CB8AC3E}">
        <p14:creationId xmlns:p14="http://schemas.microsoft.com/office/powerpoint/2010/main" val="4112169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871756842"/>
              </p:ext>
            </p:extLst>
          </p:nvPr>
        </p:nvGraphicFramePr>
        <p:xfrm>
          <a:off x="533400" y="1477652"/>
          <a:ext cx="8305800" cy="4907279"/>
        </p:xfrm>
        <a:graphic>
          <a:graphicData uri="http://schemas.openxmlformats.org/drawingml/2006/table">
            <a:tbl>
              <a:tblPr/>
              <a:tblGrid>
                <a:gridCol w="710572">
                  <a:extLst>
                    <a:ext uri="{9D8B030D-6E8A-4147-A177-3AD203B41FA5}">
                      <a16:colId xmlns:a16="http://schemas.microsoft.com/office/drawing/2014/main" val="20000"/>
                    </a:ext>
                  </a:extLst>
                </a:gridCol>
                <a:gridCol w="4795047">
                  <a:extLst>
                    <a:ext uri="{9D8B030D-6E8A-4147-A177-3AD203B41FA5}">
                      <a16:colId xmlns:a16="http://schemas.microsoft.com/office/drawing/2014/main" val="20001"/>
                    </a:ext>
                  </a:extLst>
                </a:gridCol>
                <a:gridCol w="2800181">
                  <a:extLst>
                    <a:ext uri="{9D8B030D-6E8A-4147-A177-3AD203B41FA5}">
                      <a16:colId xmlns:a16="http://schemas.microsoft.com/office/drawing/2014/main" val="20002"/>
                    </a:ext>
                  </a:extLst>
                </a:gridCol>
              </a:tblGrid>
              <a:tr h="497174">
                <a:tc>
                  <a:txBody>
                    <a:bodyPr/>
                    <a:lstStyle/>
                    <a:p>
                      <a:pPr marL="0" marR="0">
                        <a:spcBef>
                          <a:spcPts val="0"/>
                        </a:spcBef>
                        <a:spcAft>
                          <a:spcPts val="0"/>
                        </a:spcAft>
                      </a:pPr>
                      <a:r>
                        <a:rPr lang="en-US" sz="1800" dirty="0">
                          <a:latin typeface="+mn-lt"/>
                          <a:ea typeface="Calibri"/>
                          <a:cs typeface="Times New Roman"/>
                        </a:rPr>
                        <a:t>8</a:t>
                      </a:r>
                    </a:p>
                  </a:txBody>
                  <a:tcPr marL="28222" marR="28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4381500" algn="l"/>
                        </a:tabLst>
                      </a:pPr>
                      <a:r>
                        <a:rPr lang="en-US" sz="2000">
                          <a:effectLst/>
                          <a:latin typeface="Times New Roman"/>
                          <a:ea typeface="Times New Roman"/>
                          <a:cs typeface="Times New Roman"/>
                        </a:rPr>
                        <a:t>Principles of EOFs, PCs, Timeseries Analysis </a:t>
                      </a:r>
                      <a:endParaRPr lang="en-US" sz="1800">
                        <a:effectLst/>
                        <a:latin typeface="Calibri"/>
                        <a:ea typeface="Times New Roman"/>
                        <a:cs typeface="Times New Roman"/>
                      </a:endParaRPr>
                    </a:p>
                    <a:p>
                      <a:pPr marL="0" marR="0">
                        <a:lnSpc>
                          <a:spcPct val="115000"/>
                        </a:lnSpc>
                        <a:spcBef>
                          <a:spcPts val="0"/>
                        </a:spcBef>
                        <a:spcAft>
                          <a:spcPts val="0"/>
                        </a:spcAft>
                        <a:tabLst>
                          <a:tab pos="4381500" algn="l"/>
                        </a:tabLst>
                      </a:pPr>
                      <a:r>
                        <a:rPr lang="en-US" sz="2000">
                          <a:effectLst/>
                          <a:latin typeface="Times New Roman"/>
                          <a:ea typeface="Times New Roman"/>
                          <a:cs typeface="Times New Roman"/>
                        </a:rPr>
                        <a:t>Lab on Applying Empirical Orthogonal Functions (EOFs) and Principal Components (PCs)</a:t>
                      </a:r>
                      <a:endParaRPr lang="en-US" sz="1800">
                        <a:effectLst/>
                        <a:latin typeface="Calibri"/>
                        <a:ea typeface="Times New Roman"/>
                        <a:cs typeface="Times New Roman"/>
                      </a:endParaRPr>
                    </a:p>
                    <a:p>
                      <a:pPr marL="0" marR="0">
                        <a:lnSpc>
                          <a:spcPct val="115000"/>
                        </a:lnSpc>
                        <a:spcBef>
                          <a:spcPts val="0"/>
                        </a:spcBef>
                        <a:spcAft>
                          <a:spcPts val="0"/>
                        </a:spcAft>
                        <a:tabLst>
                          <a:tab pos="4381500" algn="l"/>
                        </a:tabLst>
                      </a:pPr>
                      <a:r>
                        <a:rPr lang="en-US" sz="2000">
                          <a:effectLst/>
                          <a:latin typeface="Times New Roman"/>
                          <a:ea typeface="Times New Roman"/>
                          <a:cs typeface="Times New Roman"/>
                        </a:rPr>
                        <a:t> </a:t>
                      </a:r>
                      <a:endParaRPr lang="en-US" sz="1800">
                        <a:effectLst/>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11/12:</a:t>
                      </a:r>
                      <a:r>
                        <a:rPr lang="en-US" sz="2000" baseline="0" dirty="0">
                          <a:effectLst/>
                          <a:latin typeface="Times New Roman"/>
                          <a:ea typeface="Times New Roman"/>
                          <a:cs typeface="Times New Roman"/>
                        </a:rPr>
                        <a:t> </a:t>
                      </a:r>
                      <a:r>
                        <a:rPr lang="en-US" sz="2000" dirty="0">
                          <a:effectLst/>
                          <a:latin typeface="Times New Roman"/>
                          <a:ea typeface="Times New Roman"/>
                          <a:cs typeface="Times New Roman"/>
                        </a:rPr>
                        <a:t> </a:t>
                      </a:r>
                      <a:endParaRPr lang="en-US" sz="1800" dirty="0">
                        <a:effectLst/>
                        <a:latin typeface="Calibri"/>
                        <a:ea typeface="Times New Roman"/>
                        <a:cs typeface="Times New Roman"/>
                      </a:endParaRPr>
                    </a:p>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11/14: </a:t>
                      </a:r>
                      <a:r>
                        <a:rPr lang="en-US" sz="2000" dirty="0" err="1">
                          <a:effectLst/>
                          <a:latin typeface="Times New Roman"/>
                          <a:ea typeface="Times New Roman"/>
                          <a:cs typeface="Times New Roman"/>
                        </a:rPr>
                        <a:t>Assn</a:t>
                      </a:r>
                      <a:r>
                        <a:rPr lang="en-US" sz="2000" dirty="0">
                          <a:effectLst/>
                          <a:latin typeface="Times New Roman"/>
                          <a:ea typeface="Times New Roman"/>
                          <a:cs typeface="Times New Roman"/>
                        </a:rPr>
                        <a:t> 7 Due (Project Update 2)</a:t>
                      </a:r>
                      <a:endParaRPr lang="en-US" sz="1800" dirty="0">
                        <a:effectLst/>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8304">
                <a:tc>
                  <a:txBody>
                    <a:bodyPr/>
                    <a:lstStyle/>
                    <a:p>
                      <a:pPr marL="0" marR="0">
                        <a:spcBef>
                          <a:spcPts val="0"/>
                        </a:spcBef>
                        <a:spcAft>
                          <a:spcPts val="0"/>
                        </a:spcAft>
                      </a:pPr>
                      <a:r>
                        <a:rPr lang="en-US" sz="1800" dirty="0">
                          <a:latin typeface="+mn-lt"/>
                          <a:ea typeface="Calibri"/>
                          <a:cs typeface="Times New Roman"/>
                        </a:rPr>
                        <a:t>9</a:t>
                      </a:r>
                    </a:p>
                  </a:txBody>
                  <a:tcPr marL="28222" marR="28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4381500" algn="l"/>
                        </a:tabLst>
                      </a:pPr>
                      <a:r>
                        <a:rPr lang="en-US" sz="2000">
                          <a:effectLst/>
                          <a:latin typeface="Times New Roman"/>
                          <a:ea typeface="Times New Roman"/>
                          <a:cs typeface="Times New Roman"/>
                        </a:rPr>
                        <a:t>Fourier Transforms; Power Spectra, Timeseries analysis  </a:t>
                      </a:r>
                      <a:endParaRPr lang="en-US" sz="1800">
                        <a:effectLst/>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11/19 </a:t>
                      </a:r>
                      <a:endParaRPr lang="en-US" sz="1800" dirty="0">
                        <a:effectLst/>
                        <a:latin typeface="Calibri"/>
                        <a:ea typeface="Times New Roman"/>
                        <a:cs typeface="Times New Roman"/>
                      </a:endParaRPr>
                    </a:p>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11/21: </a:t>
                      </a:r>
                      <a:r>
                        <a:rPr lang="en-US" sz="2000" dirty="0" err="1">
                          <a:effectLst/>
                          <a:latin typeface="Times New Roman"/>
                          <a:ea typeface="Times New Roman"/>
                          <a:cs typeface="Times New Roman"/>
                        </a:rPr>
                        <a:t>Assn</a:t>
                      </a:r>
                      <a:r>
                        <a:rPr lang="en-US" sz="2000" dirty="0">
                          <a:effectLst/>
                          <a:latin typeface="Times New Roman"/>
                          <a:ea typeface="Times New Roman"/>
                          <a:cs typeface="Times New Roman"/>
                        </a:rPr>
                        <a:t> 8 Due</a:t>
                      </a:r>
                      <a:endParaRPr lang="en-US" sz="1800" dirty="0">
                        <a:effectLst/>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8304">
                <a:tc>
                  <a:txBody>
                    <a:bodyPr/>
                    <a:lstStyle/>
                    <a:p>
                      <a:pPr marL="0" marR="0">
                        <a:spcBef>
                          <a:spcPts val="0"/>
                        </a:spcBef>
                        <a:spcAft>
                          <a:spcPts val="0"/>
                        </a:spcAft>
                      </a:pPr>
                      <a:r>
                        <a:rPr lang="en-US" sz="1800" dirty="0">
                          <a:latin typeface="+mn-lt"/>
                          <a:ea typeface="Calibri"/>
                          <a:cs typeface="Times New Roman"/>
                        </a:rPr>
                        <a:t>10</a:t>
                      </a:r>
                    </a:p>
                  </a:txBody>
                  <a:tcPr marL="28222" marR="28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Graphics and Visualization (H&amp;H </a:t>
                      </a:r>
                      <a:r>
                        <a:rPr lang="en-US" sz="2000" dirty="0" err="1">
                          <a:effectLst/>
                          <a:latin typeface="Times New Roman"/>
                          <a:ea typeface="Times New Roman"/>
                          <a:cs typeface="Times New Roman"/>
                        </a:rPr>
                        <a:t>Ch</a:t>
                      </a:r>
                      <a:r>
                        <a:rPr lang="en-US" sz="2000" dirty="0">
                          <a:effectLst/>
                          <a:latin typeface="Times New Roman"/>
                          <a:ea typeface="Times New Roman"/>
                          <a:cs typeface="Times New Roman"/>
                        </a:rPr>
                        <a:t> 16) Tips and Tricks</a:t>
                      </a:r>
                      <a:endParaRPr lang="en-US" sz="1800" dirty="0">
                        <a:effectLst/>
                        <a:latin typeface="Calibri"/>
                        <a:ea typeface="Times New Roman"/>
                        <a:cs typeface="Times New Roman"/>
                      </a:endParaRPr>
                    </a:p>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 </a:t>
                      </a:r>
                      <a:endParaRPr lang="en-US" sz="1800" dirty="0">
                        <a:effectLst/>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15000"/>
                        </a:lnSpc>
                        <a:spcBef>
                          <a:spcPts val="0"/>
                        </a:spcBef>
                        <a:spcAft>
                          <a:spcPts val="0"/>
                        </a:spcAft>
                        <a:buClrTx/>
                        <a:buSzTx/>
                        <a:buFontTx/>
                        <a:buNone/>
                        <a:tabLst>
                          <a:tab pos="4381500" algn="l"/>
                        </a:tabLst>
                        <a:defRPr/>
                      </a:pPr>
                      <a:r>
                        <a:rPr lang="en-US" sz="2000" dirty="0">
                          <a:effectLst/>
                          <a:latin typeface="Times New Roman"/>
                          <a:ea typeface="Times New Roman"/>
                          <a:cs typeface="Times New Roman"/>
                        </a:rPr>
                        <a:t>11/26 </a:t>
                      </a:r>
                      <a:r>
                        <a:rPr lang="en-US" sz="1800" dirty="0">
                          <a:effectLst/>
                          <a:latin typeface="Times New Roman"/>
                          <a:ea typeface="Times New Roman"/>
                          <a:cs typeface="Times New Roman"/>
                        </a:rPr>
                        <a:t>Presentations</a:t>
                      </a:r>
                      <a:r>
                        <a:rPr lang="en-US" sz="2000" dirty="0">
                          <a:effectLst/>
                          <a:latin typeface="Times New Roman"/>
                          <a:ea typeface="Times New Roman"/>
                          <a:cs typeface="Times New Roman"/>
                        </a:rPr>
                        <a:t> </a:t>
                      </a:r>
                      <a:endParaRPr lang="en-US" sz="1800" dirty="0">
                        <a:effectLst/>
                        <a:latin typeface="Calibri"/>
                        <a:ea typeface="Times New Roman"/>
                        <a:cs typeface="Times New Roman"/>
                      </a:endParaRPr>
                    </a:p>
                    <a:p>
                      <a:pPr marL="0" marR="0" indent="0" algn="l" defTabSz="457200" rtl="0" eaLnBrk="1" fontAlgn="auto" latinLnBrk="0" hangingPunct="1">
                        <a:lnSpc>
                          <a:spcPct val="115000"/>
                        </a:lnSpc>
                        <a:spcBef>
                          <a:spcPts val="0"/>
                        </a:spcBef>
                        <a:spcAft>
                          <a:spcPts val="0"/>
                        </a:spcAft>
                        <a:buClrTx/>
                        <a:buSzTx/>
                        <a:buFontTx/>
                        <a:buNone/>
                        <a:tabLst>
                          <a:tab pos="4381500" algn="l"/>
                        </a:tabLst>
                        <a:defRPr/>
                      </a:pPr>
                      <a:r>
                        <a:rPr lang="en-US" sz="2000" dirty="0">
                          <a:effectLst/>
                          <a:latin typeface="Times New Roman"/>
                          <a:ea typeface="Times New Roman"/>
                          <a:cs typeface="Times New Roman"/>
                        </a:rPr>
                        <a:t>11/28: </a:t>
                      </a:r>
                      <a:r>
                        <a:rPr lang="en-US" sz="2000" b="1" baseline="0" dirty="0">
                          <a:effectLst/>
                          <a:latin typeface="Times New Roman"/>
                          <a:ea typeface="Times New Roman"/>
                          <a:cs typeface="Times New Roman"/>
                        </a:rPr>
                        <a:t>Holiday!</a:t>
                      </a:r>
                      <a:endParaRPr lang="en-US" sz="1800" b="1" dirty="0">
                        <a:effectLst/>
                        <a:latin typeface="+mn-lt"/>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9435">
                <a:tc>
                  <a:txBody>
                    <a:bodyPr/>
                    <a:lstStyle/>
                    <a:p>
                      <a:pPr marL="0" marR="0">
                        <a:spcBef>
                          <a:spcPts val="0"/>
                        </a:spcBef>
                        <a:spcAft>
                          <a:spcPts val="0"/>
                        </a:spcAft>
                      </a:pPr>
                      <a:r>
                        <a:rPr lang="en-US" sz="1800" dirty="0">
                          <a:latin typeface="+mn-lt"/>
                          <a:ea typeface="Calibri"/>
                          <a:cs typeface="Times New Roman"/>
                        </a:rPr>
                        <a:t>11</a:t>
                      </a:r>
                    </a:p>
                  </a:txBody>
                  <a:tcPr marL="28222" marR="28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Data Analysis Applications:  Student Presentations</a:t>
                      </a:r>
                    </a:p>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(Jessica away from campus)</a:t>
                      </a:r>
                      <a:endParaRPr lang="en-US" sz="1800" dirty="0">
                        <a:effectLst/>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12/3: Presentations</a:t>
                      </a:r>
                      <a:endParaRPr lang="en-US" sz="1800" dirty="0">
                        <a:effectLst/>
                        <a:latin typeface="Calibri"/>
                        <a:ea typeface="Times New Roman"/>
                        <a:cs typeface="Times New Roman"/>
                      </a:endParaRPr>
                    </a:p>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12/5: Presentations</a:t>
                      </a:r>
                      <a:endParaRPr lang="en-US" sz="1800" dirty="0">
                        <a:effectLst/>
                        <a:latin typeface="Calibri"/>
                        <a:ea typeface="Times New Roman"/>
                        <a:cs typeface="Times New Roman"/>
                      </a:endParaRPr>
                    </a:p>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12/9: Final Project Due</a:t>
                      </a:r>
                    </a:p>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12/9: Final Exam</a:t>
                      </a:r>
                      <a:r>
                        <a:rPr lang="en-US" sz="2000" baseline="0" dirty="0">
                          <a:effectLst/>
                          <a:latin typeface="Times New Roman"/>
                          <a:ea typeface="Times New Roman"/>
                          <a:cs typeface="Times New Roman"/>
                        </a:rPr>
                        <a:t> Due</a:t>
                      </a:r>
                      <a:endParaRPr lang="en-US" sz="1800" dirty="0">
                        <a:effectLst/>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005472039"/>
              </p:ext>
            </p:extLst>
          </p:nvPr>
        </p:nvGraphicFramePr>
        <p:xfrm>
          <a:off x="533400" y="366688"/>
          <a:ext cx="8305800" cy="1051560"/>
        </p:xfrm>
        <a:graphic>
          <a:graphicData uri="http://schemas.openxmlformats.org/drawingml/2006/table">
            <a:tbl>
              <a:tblPr/>
              <a:tblGrid>
                <a:gridCol w="710572">
                  <a:extLst>
                    <a:ext uri="{9D8B030D-6E8A-4147-A177-3AD203B41FA5}">
                      <a16:colId xmlns:a16="http://schemas.microsoft.com/office/drawing/2014/main" val="20000"/>
                    </a:ext>
                  </a:extLst>
                </a:gridCol>
                <a:gridCol w="4795047">
                  <a:extLst>
                    <a:ext uri="{9D8B030D-6E8A-4147-A177-3AD203B41FA5}">
                      <a16:colId xmlns:a16="http://schemas.microsoft.com/office/drawing/2014/main" val="20001"/>
                    </a:ext>
                  </a:extLst>
                </a:gridCol>
                <a:gridCol w="2800181">
                  <a:extLst>
                    <a:ext uri="{9D8B030D-6E8A-4147-A177-3AD203B41FA5}">
                      <a16:colId xmlns:a16="http://schemas.microsoft.com/office/drawing/2014/main" val="20002"/>
                    </a:ext>
                  </a:extLst>
                </a:gridCol>
              </a:tblGrid>
              <a:tr h="497174">
                <a:tc>
                  <a:txBody>
                    <a:bodyPr/>
                    <a:lstStyle/>
                    <a:p>
                      <a:pPr marL="0" marR="0">
                        <a:spcBef>
                          <a:spcPts val="0"/>
                        </a:spcBef>
                        <a:spcAft>
                          <a:spcPts val="0"/>
                        </a:spcAft>
                      </a:pPr>
                      <a:r>
                        <a:rPr lang="en-US" sz="1800" dirty="0">
                          <a:latin typeface="+mn-lt"/>
                          <a:ea typeface="Calibri"/>
                          <a:cs typeface="Times New Roman"/>
                        </a:rPr>
                        <a:t>7</a:t>
                      </a:r>
                    </a:p>
                  </a:txBody>
                  <a:tcPr marL="28222" marR="28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Data Assimilation </a:t>
                      </a:r>
                      <a:endParaRPr lang="en-US" sz="1800" dirty="0">
                        <a:effectLst/>
                        <a:latin typeface="Calibri"/>
                        <a:ea typeface="Times New Roman"/>
                        <a:cs typeface="Times New Roman"/>
                      </a:endParaRPr>
                    </a:p>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 </a:t>
                      </a:r>
                      <a:endParaRPr lang="en-US" sz="1800" dirty="0">
                        <a:effectLst/>
                        <a:latin typeface="Calibri"/>
                        <a:ea typeface="Times New Roman"/>
                        <a:cs typeface="Times New Roman"/>
                      </a:endParaRPr>
                    </a:p>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 </a:t>
                      </a:r>
                      <a:endParaRPr lang="en-US" sz="1800" dirty="0">
                        <a:effectLst/>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11/6</a:t>
                      </a:r>
                      <a:endParaRPr lang="en-US" sz="1800" dirty="0">
                        <a:effectLst/>
                        <a:latin typeface="Calibri"/>
                        <a:ea typeface="Times New Roman"/>
                        <a:cs typeface="Times New Roman"/>
                      </a:endParaRPr>
                    </a:p>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 </a:t>
                      </a:r>
                      <a:endParaRPr lang="en-US" sz="1800" dirty="0">
                        <a:effectLst/>
                        <a:latin typeface="Calibri"/>
                        <a:ea typeface="Times New Roman"/>
                        <a:cs typeface="Times New Roman"/>
                      </a:endParaRPr>
                    </a:p>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11/7:  </a:t>
                      </a:r>
                      <a:r>
                        <a:rPr lang="en-US" sz="2000" dirty="0" err="1">
                          <a:effectLst/>
                          <a:latin typeface="Times New Roman"/>
                          <a:ea typeface="Times New Roman"/>
                          <a:cs typeface="Times New Roman"/>
                        </a:rPr>
                        <a:t>Assn</a:t>
                      </a:r>
                      <a:r>
                        <a:rPr lang="en-US" sz="2000" dirty="0">
                          <a:effectLst/>
                          <a:latin typeface="Times New Roman"/>
                          <a:ea typeface="Times New Roman"/>
                          <a:cs typeface="Times New Roman"/>
                        </a:rPr>
                        <a:t> 6 Due</a:t>
                      </a:r>
                      <a:endParaRPr lang="en-US" sz="1800" dirty="0">
                        <a:effectLst/>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Slide Number Placeholder 3"/>
          <p:cNvSpPr>
            <a:spLocks noGrp="1"/>
          </p:cNvSpPr>
          <p:nvPr>
            <p:ph type="sldNum" sz="quarter" idx="12"/>
          </p:nvPr>
        </p:nvSpPr>
        <p:spPr/>
        <p:txBody>
          <a:bodyPr/>
          <a:lstStyle/>
          <a:p>
            <a:fld id="{74762C12-4B9D-6240-8803-F6FB9DF30084}" type="slidenum">
              <a:rPr lang="en-US" smtClean="0"/>
              <a:t>10</a:t>
            </a:fld>
            <a:endParaRPr lang="en-US"/>
          </a:p>
        </p:txBody>
      </p:sp>
    </p:spTree>
    <p:extLst>
      <p:ext uri="{BB962C8B-B14F-4D97-AF65-F5344CB8AC3E}">
        <p14:creationId xmlns:p14="http://schemas.microsoft.com/office/powerpoint/2010/main" val="2869316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96075693"/>
              </p:ext>
            </p:extLst>
          </p:nvPr>
        </p:nvGraphicFramePr>
        <p:xfrm>
          <a:off x="533400" y="1477652"/>
          <a:ext cx="8305800" cy="4907279"/>
        </p:xfrm>
        <a:graphic>
          <a:graphicData uri="http://schemas.openxmlformats.org/drawingml/2006/table">
            <a:tbl>
              <a:tblPr/>
              <a:tblGrid>
                <a:gridCol w="710572">
                  <a:extLst>
                    <a:ext uri="{9D8B030D-6E8A-4147-A177-3AD203B41FA5}">
                      <a16:colId xmlns:a16="http://schemas.microsoft.com/office/drawing/2014/main" val="20000"/>
                    </a:ext>
                  </a:extLst>
                </a:gridCol>
                <a:gridCol w="4795047">
                  <a:extLst>
                    <a:ext uri="{9D8B030D-6E8A-4147-A177-3AD203B41FA5}">
                      <a16:colId xmlns:a16="http://schemas.microsoft.com/office/drawing/2014/main" val="20001"/>
                    </a:ext>
                  </a:extLst>
                </a:gridCol>
                <a:gridCol w="2800181">
                  <a:extLst>
                    <a:ext uri="{9D8B030D-6E8A-4147-A177-3AD203B41FA5}">
                      <a16:colId xmlns:a16="http://schemas.microsoft.com/office/drawing/2014/main" val="20002"/>
                    </a:ext>
                  </a:extLst>
                </a:gridCol>
              </a:tblGrid>
              <a:tr h="497174">
                <a:tc>
                  <a:txBody>
                    <a:bodyPr/>
                    <a:lstStyle/>
                    <a:p>
                      <a:pPr marL="0" marR="0">
                        <a:spcBef>
                          <a:spcPts val="0"/>
                        </a:spcBef>
                        <a:spcAft>
                          <a:spcPts val="0"/>
                        </a:spcAft>
                      </a:pPr>
                      <a:r>
                        <a:rPr lang="en-US" sz="1800" dirty="0">
                          <a:latin typeface="+mn-lt"/>
                          <a:ea typeface="Calibri"/>
                          <a:cs typeface="Times New Roman"/>
                        </a:rPr>
                        <a:t>8</a:t>
                      </a:r>
                    </a:p>
                  </a:txBody>
                  <a:tcPr marL="28222" marR="28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4381500" algn="l"/>
                        </a:tabLst>
                      </a:pPr>
                      <a:r>
                        <a:rPr lang="en-US" sz="2000">
                          <a:effectLst/>
                          <a:latin typeface="Times New Roman"/>
                          <a:ea typeface="Times New Roman"/>
                          <a:cs typeface="Times New Roman"/>
                        </a:rPr>
                        <a:t>Principles of EOFs, PCs, Timeseries Analysis </a:t>
                      </a:r>
                      <a:endParaRPr lang="en-US" sz="1800">
                        <a:effectLst/>
                        <a:latin typeface="Calibri"/>
                        <a:ea typeface="Times New Roman"/>
                        <a:cs typeface="Times New Roman"/>
                      </a:endParaRPr>
                    </a:p>
                    <a:p>
                      <a:pPr marL="0" marR="0">
                        <a:lnSpc>
                          <a:spcPct val="115000"/>
                        </a:lnSpc>
                        <a:spcBef>
                          <a:spcPts val="0"/>
                        </a:spcBef>
                        <a:spcAft>
                          <a:spcPts val="0"/>
                        </a:spcAft>
                        <a:tabLst>
                          <a:tab pos="4381500" algn="l"/>
                        </a:tabLst>
                      </a:pPr>
                      <a:r>
                        <a:rPr lang="en-US" sz="2000">
                          <a:effectLst/>
                          <a:latin typeface="Times New Roman"/>
                          <a:ea typeface="Times New Roman"/>
                          <a:cs typeface="Times New Roman"/>
                        </a:rPr>
                        <a:t>Lab on Applying Empirical Orthogonal Functions (EOFs) and Principal Components (PCs)</a:t>
                      </a:r>
                      <a:endParaRPr lang="en-US" sz="1800">
                        <a:effectLst/>
                        <a:latin typeface="Calibri"/>
                        <a:ea typeface="Times New Roman"/>
                        <a:cs typeface="Times New Roman"/>
                      </a:endParaRPr>
                    </a:p>
                    <a:p>
                      <a:pPr marL="0" marR="0">
                        <a:lnSpc>
                          <a:spcPct val="115000"/>
                        </a:lnSpc>
                        <a:spcBef>
                          <a:spcPts val="0"/>
                        </a:spcBef>
                        <a:spcAft>
                          <a:spcPts val="0"/>
                        </a:spcAft>
                        <a:tabLst>
                          <a:tab pos="4381500" algn="l"/>
                        </a:tabLst>
                      </a:pPr>
                      <a:r>
                        <a:rPr lang="en-US" sz="2000">
                          <a:effectLst/>
                          <a:latin typeface="Times New Roman"/>
                          <a:ea typeface="Times New Roman"/>
                          <a:cs typeface="Times New Roman"/>
                        </a:rPr>
                        <a:t> </a:t>
                      </a:r>
                      <a:endParaRPr lang="en-US" sz="1800">
                        <a:effectLst/>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11/12:</a:t>
                      </a:r>
                      <a:r>
                        <a:rPr lang="en-US" sz="2000" baseline="0" dirty="0">
                          <a:effectLst/>
                          <a:latin typeface="Times New Roman"/>
                          <a:ea typeface="Times New Roman"/>
                          <a:cs typeface="Times New Roman"/>
                        </a:rPr>
                        <a:t> </a:t>
                      </a:r>
                      <a:r>
                        <a:rPr lang="en-US" sz="2000" dirty="0">
                          <a:effectLst/>
                          <a:latin typeface="Times New Roman"/>
                          <a:ea typeface="Times New Roman"/>
                          <a:cs typeface="Times New Roman"/>
                        </a:rPr>
                        <a:t> </a:t>
                      </a:r>
                      <a:endParaRPr lang="en-US" sz="1800" dirty="0">
                        <a:effectLst/>
                        <a:latin typeface="Calibri"/>
                        <a:ea typeface="Times New Roman"/>
                        <a:cs typeface="Times New Roman"/>
                      </a:endParaRPr>
                    </a:p>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11/14: </a:t>
                      </a:r>
                      <a:r>
                        <a:rPr lang="en-US" sz="2000" dirty="0" err="1">
                          <a:effectLst/>
                          <a:latin typeface="Times New Roman"/>
                          <a:ea typeface="Times New Roman"/>
                          <a:cs typeface="Times New Roman"/>
                        </a:rPr>
                        <a:t>Assn</a:t>
                      </a:r>
                      <a:r>
                        <a:rPr lang="en-US" sz="2000" dirty="0">
                          <a:effectLst/>
                          <a:latin typeface="Times New Roman"/>
                          <a:ea typeface="Times New Roman"/>
                          <a:cs typeface="Times New Roman"/>
                        </a:rPr>
                        <a:t> 7 Due (Project Update 2)</a:t>
                      </a:r>
                      <a:endParaRPr lang="en-US" sz="1800" dirty="0">
                        <a:effectLst/>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8304">
                <a:tc>
                  <a:txBody>
                    <a:bodyPr/>
                    <a:lstStyle/>
                    <a:p>
                      <a:pPr marL="0" marR="0">
                        <a:spcBef>
                          <a:spcPts val="0"/>
                        </a:spcBef>
                        <a:spcAft>
                          <a:spcPts val="0"/>
                        </a:spcAft>
                      </a:pPr>
                      <a:r>
                        <a:rPr lang="en-US" sz="1800" dirty="0">
                          <a:latin typeface="+mn-lt"/>
                          <a:ea typeface="Calibri"/>
                          <a:cs typeface="Times New Roman"/>
                        </a:rPr>
                        <a:t>9</a:t>
                      </a:r>
                    </a:p>
                  </a:txBody>
                  <a:tcPr marL="28222" marR="28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4381500" algn="l"/>
                        </a:tabLst>
                      </a:pPr>
                      <a:r>
                        <a:rPr lang="en-US" sz="2000">
                          <a:effectLst/>
                          <a:latin typeface="Times New Roman"/>
                          <a:ea typeface="Times New Roman"/>
                          <a:cs typeface="Times New Roman"/>
                        </a:rPr>
                        <a:t>Fourier Transforms; Power Spectra, Timeseries analysis  </a:t>
                      </a:r>
                      <a:endParaRPr lang="en-US" sz="1800">
                        <a:effectLst/>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11/19 </a:t>
                      </a:r>
                      <a:endParaRPr lang="en-US" sz="1800" dirty="0">
                        <a:effectLst/>
                        <a:latin typeface="Calibri"/>
                        <a:ea typeface="Times New Roman"/>
                        <a:cs typeface="Times New Roman"/>
                      </a:endParaRPr>
                    </a:p>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11/21: </a:t>
                      </a:r>
                      <a:r>
                        <a:rPr lang="en-US" sz="2000" dirty="0" err="1">
                          <a:effectLst/>
                          <a:latin typeface="Times New Roman"/>
                          <a:ea typeface="Times New Roman"/>
                          <a:cs typeface="Times New Roman"/>
                        </a:rPr>
                        <a:t>Assn</a:t>
                      </a:r>
                      <a:r>
                        <a:rPr lang="en-US" sz="2000" dirty="0">
                          <a:effectLst/>
                          <a:latin typeface="Times New Roman"/>
                          <a:ea typeface="Times New Roman"/>
                          <a:cs typeface="Times New Roman"/>
                        </a:rPr>
                        <a:t> 8 Due</a:t>
                      </a:r>
                      <a:endParaRPr lang="en-US" sz="1800" dirty="0">
                        <a:effectLst/>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8304">
                <a:tc>
                  <a:txBody>
                    <a:bodyPr/>
                    <a:lstStyle/>
                    <a:p>
                      <a:pPr marL="0" marR="0">
                        <a:spcBef>
                          <a:spcPts val="0"/>
                        </a:spcBef>
                        <a:spcAft>
                          <a:spcPts val="0"/>
                        </a:spcAft>
                      </a:pPr>
                      <a:r>
                        <a:rPr lang="en-US" sz="1800" dirty="0">
                          <a:latin typeface="+mn-lt"/>
                          <a:ea typeface="Calibri"/>
                          <a:cs typeface="Times New Roman"/>
                        </a:rPr>
                        <a:t>10</a:t>
                      </a:r>
                    </a:p>
                  </a:txBody>
                  <a:tcPr marL="28222" marR="28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4381500" algn="l"/>
                        </a:tabLst>
                      </a:pPr>
                      <a:r>
                        <a:rPr lang="en-US" sz="2000">
                          <a:effectLst/>
                          <a:latin typeface="Times New Roman"/>
                          <a:ea typeface="Times New Roman"/>
                          <a:cs typeface="Times New Roman"/>
                        </a:rPr>
                        <a:t>Graphics and Visualization (H&amp;H Ch 16) Tips and Tricks</a:t>
                      </a:r>
                      <a:endParaRPr lang="en-US" sz="1800">
                        <a:effectLst/>
                        <a:latin typeface="Calibri"/>
                        <a:ea typeface="Times New Roman"/>
                        <a:cs typeface="Times New Roman"/>
                      </a:endParaRPr>
                    </a:p>
                    <a:p>
                      <a:pPr marL="0" marR="0">
                        <a:lnSpc>
                          <a:spcPct val="115000"/>
                        </a:lnSpc>
                        <a:spcBef>
                          <a:spcPts val="0"/>
                        </a:spcBef>
                        <a:spcAft>
                          <a:spcPts val="0"/>
                        </a:spcAft>
                        <a:tabLst>
                          <a:tab pos="4381500" algn="l"/>
                        </a:tabLst>
                      </a:pPr>
                      <a:r>
                        <a:rPr lang="en-US" sz="2000">
                          <a:effectLst/>
                          <a:latin typeface="Times New Roman"/>
                          <a:ea typeface="Times New Roman"/>
                          <a:cs typeface="Times New Roman"/>
                        </a:rPr>
                        <a:t> </a:t>
                      </a:r>
                      <a:endParaRPr lang="en-US" sz="1800">
                        <a:effectLst/>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15000"/>
                        </a:lnSpc>
                        <a:spcBef>
                          <a:spcPts val="0"/>
                        </a:spcBef>
                        <a:spcAft>
                          <a:spcPts val="0"/>
                        </a:spcAft>
                        <a:buClrTx/>
                        <a:buSzTx/>
                        <a:buFontTx/>
                        <a:buNone/>
                        <a:tabLst>
                          <a:tab pos="4381500" algn="l"/>
                        </a:tabLst>
                        <a:defRPr/>
                      </a:pPr>
                      <a:r>
                        <a:rPr lang="en-US" sz="2000" dirty="0">
                          <a:effectLst/>
                          <a:latin typeface="Times New Roman"/>
                          <a:ea typeface="Times New Roman"/>
                          <a:cs typeface="Times New Roman"/>
                        </a:rPr>
                        <a:t>11/26 </a:t>
                      </a:r>
                      <a:r>
                        <a:rPr lang="en-US" sz="1800" dirty="0">
                          <a:effectLst/>
                          <a:latin typeface="Times New Roman"/>
                          <a:ea typeface="Times New Roman"/>
                          <a:cs typeface="Times New Roman"/>
                        </a:rPr>
                        <a:t>Presentations</a:t>
                      </a:r>
                      <a:r>
                        <a:rPr lang="en-US" sz="2000" dirty="0">
                          <a:effectLst/>
                          <a:latin typeface="Times New Roman"/>
                          <a:ea typeface="Times New Roman"/>
                          <a:cs typeface="Times New Roman"/>
                        </a:rPr>
                        <a:t> </a:t>
                      </a:r>
                      <a:endParaRPr lang="en-US" sz="1800" dirty="0">
                        <a:effectLst/>
                        <a:latin typeface="Calibri"/>
                        <a:ea typeface="Times New Roman"/>
                        <a:cs typeface="Times New Roman"/>
                      </a:endParaRPr>
                    </a:p>
                    <a:p>
                      <a:pPr marL="0" marR="0" indent="0" algn="l" defTabSz="457200" rtl="0" eaLnBrk="1" fontAlgn="auto" latinLnBrk="0" hangingPunct="1">
                        <a:lnSpc>
                          <a:spcPct val="115000"/>
                        </a:lnSpc>
                        <a:spcBef>
                          <a:spcPts val="0"/>
                        </a:spcBef>
                        <a:spcAft>
                          <a:spcPts val="0"/>
                        </a:spcAft>
                        <a:buClrTx/>
                        <a:buSzTx/>
                        <a:buFontTx/>
                        <a:buNone/>
                        <a:tabLst>
                          <a:tab pos="4381500" algn="l"/>
                        </a:tabLst>
                        <a:defRPr/>
                      </a:pPr>
                      <a:r>
                        <a:rPr lang="en-US" sz="2000" dirty="0">
                          <a:effectLst/>
                          <a:latin typeface="Times New Roman"/>
                          <a:ea typeface="Times New Roman"/>
                          <a:cs typeface="Times New Roman"/>
                        </a:rPr>
                        <a:t>11/28: </a:t>
                      </a:r>
                      <a:r>
                        <a:rPr lang="en-US" sz="2000" b="1" baseline="0" dirty="0">
                          <a:effectLst/>
                          <a:latin typeface="Times New Roman"/>
                          <a:ea typeface="Times New Roman"/>
                          <a:cs typeface="Times New Roman"/>
                        </a:rPr>
                        <a:t>Holiday!</a:t>
                      </a:r>
                      <a:endParaRPr lang="en-US" sz="1800" b="1" dirty="0">
                        <a:effectLst/>
                        <a:latin typeface="+mn-lt"/>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9435">
                <a:tc>
                  <a:txBody>
                    <a:bodyPr/>
                    <a:lstStyle/>
                    <a:p>
                      <a:pPr marL="0" marR="0">
                        <a:spcBef>
                          <a:spcPts val="0"/>
                        </a:spcBef>
                        <a:spcAft>
                          <a:spcPts val="0"/>
                        </a:spcAft>
                      </a:pPr>
                      <a:r>
                        <a:rPr lang="en-US" sz="1800" dirty="0">
                          <a:latin typeface="+mn-lt"/>
                          <a:ea typeface="Calibri"/>
                          <a:cs typeface="Times New Roman"/>
                        </a:rPr>
                        <a:t>11</a:t>
                      </a:r>
                    </a:p>
                  </a:txBody>
                  <a:tcPr marL="28222" marR="28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Data Analysis Applications:  Student Presentations</a:t>
                      </a:r>
                    </a:p>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(Jessica away from campus)</a:t>
                      </a:r>
                      <a:endParaRPr lang="en-US" sz="1800" dirty="0">
                        <a:effectLst/>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12/3: Presentations</a:t>
                      </a:r>
                      <a:endParaRPr lang="en-US" sz="1800" dirty="0">
                        <a:effectLst/>
                        <a:latin typeface="Calibri"/>
                        <a:ea typeface="Times New Roman"/>
                        <a:cs typeface="Times New Roman"/>
                      </a:endParaRPr>
                    </a:p>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12/5: Presentations</a:t>
                      </a:r>
                      <a:endParaRPr lang="en-US" sz="1800" dirty="0">
                        <a:effectLst/>
                        <a:latin typeface="Calibri"/>
                        <a:ea typeface="Times New Roman"/>
                        <a:cs typeface="Times New Roman"/>
                      </a:endParaRPr>
                    </a:p>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12/9: Final Project Due</a:t>
                      </a:r>
                    </a:p>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12/9: Final Exam</a:t>
                      </a:r>
                      <a:r>
                        <a:rPr lang="en-US" sz="2000" baseline="0" dirty="0">
                          <a:effectLst/>
                          <a:latin typeface="Times New Roman"/>
                          <a:ea typeface="Times New Roman"/>
                          <a:cs typeface="Times New Roman"/>
                        </a:rPr>
                        <a:t> Due</a:t>
                      </a:r>
                      <a:endParaRPr lang="en-US" sz="1800" dirty="0">
                        <a:effectLst/>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330510007"/>
              </p:ext>
            </p:extLst>
          </p:nvPr>
        </p:nvGraphicFramePr>
        <p:xfrm>
          <a:off x="533400" y="366688"/>
          <a:ext cx="8305800" cy="1051560"/>
        </p:xfrm>
        <a:graphic>
          <a:graphicData uri="http://schemas.openxmlformats.org/drawingml/2006/table">
            <a:tbl>
              <a:tblPr/>
              <a:tblGrid>
                <a:gridCol w="710572">
                  <a:extLst>
                    <a:ext uri="{9D8B030D-6E8A-4147-A177-3AD203B41FA5}">
                      <a16:colId xmlns:a16="http://schemas.microsoft.com/office/drawing/2014/main" val="20000"/>
                    </a:ext>
                  </a:extLst>
                </a:gridCol>
                <a:gridCol w="4795047">
                  <a:extLst>
                    <a:ext uri="{9D8B030D-6E8A-4147-A177-3AD203B41FA5}">
                      <a16:colId xmlns:a16="http://schemas.microsoft.com/office/drawing/2014/main" val="20001"/>
                    </a:ext>
                  </a:extLst>
                </a:gridCol>
                <a:gridCol w="2800181">
                  <a:extLst>
                    <a:ext uri="{9D8B030D-6E8A-4147-A177-3AD203B41FA5}">
                      <a16:colId xmlns:a16="http://schemas.microsoft.com/office/drawing/2014/main" val="20002"/>
                    </a:ext>
                  </a:extLst>
                </a:gridCol>
              </a:tblGrid>
              <a:tr h="497174">
                <a:tc>
                  <a:txBody>
                    <a:bodyPr/>
                    <a:lstStyle/>
                    <a:p>
                      <a:pPr marL="0" marR="0">
                        <a:spcBef>
                          <a:spcPts val="0"/>
                        </a:spcBef>
                        <a:spcAft>
                          <a:spcPts val="0"/>
                        </a:spcAft>
                      </a:pPr>
                      <a:r>
                        <a:rPr lang="en-US" sz="1800" dirty="0">
                          <a:latin typeface="+mn-lt"/>
                          <a:ea typeface="Calibri"/>
                          <a:cs typeface="Times New Roman"/>
                        </a:rPr>
                        <a:t>7</a:t>
                      </a:r>
                    </a:p>
                  </a:txBody>
                  <a:tcPr marL="28222" marR="28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Data Assimilation </a:t>
                      </a:r>
                      <a:endParaRPr lang="en-US" sz="1800" dirty="0">
                        <a:effectLst/>
                        <a:latin typeface="Calibri"/>
                        <a:ea typeface="Times New Roman"/>
                        <a:cs typeface="Times New Roman"/>
                      </a:endParaRPr>
                    </a:p>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 </a:t>
                      </a:r>
                      <a:endParaRPr lang="en-US" sz="1800" dirty="0">
                        <a:effectLst/>
                        <a:latin typeface="Calibri"/>
                        <a:ea typeface="Times New Roman"/>
                        <a:cs typeface="Times New Roman"/>
                      </a:endParaRPr>
                    </a:p>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 </a:t>
                      </a:r>
                      <a:endParaRPr lang="en-US" sz="1800" dirty="0">
                        <a:effectLst/>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11/6</a:t>
                      </a:r>
                      <a:endParaRPr lang="en-US" sz="1800" dirty="0">
                        <a:effectLst/>
                        <a:latin typeface="Calibri"/>
                        <a:ea typeface="Times New Roman"/>
                        <a:cs typeface="Times New Roman"/>
                      </a:endParaRPr>
                    </a:p>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 </a:t>
                      </a:r>
                      <a:endParaRPr lang="en-US" sz="1800" dirty="0">
                        <a:effectLst/>
                        <a:latin typeface="Calibri"/>
                        <a:ea typeface="Times New Roman"/>
                        <a:cs typeface="Times New Roman"/>
                      </a:endParaRPr>
                    </a:p>
                    <a:p>
                      <a:pPr marL="0" marR="0">
                        <a:lnSpc>
                          <a:spcPct val="115000"/>
                        </a:lnSpc>
                        <a:spcBef>
                          <a:spcPts val="0"/>
                        </a:spcBef>
                        <a:spcAft>
                          <a:spcPts val="0"/>
                        </a:spcAft>
                        <a:tabLst>
                          <a:tab pos="4381500" algn="l"/>
                        </a:tabLst>
                      </a:pPr>
                      <a:r>
                        <a:rPr lang="en-US" sz="2000" dirty="0">
                          <a:effectLst/>
                          <a:latin typeface="Times New Roman"/>
                          <a:ea typeface="Times New Roman"/>
                          <a:cs typeface="Times New Roman"/>
                        </a:rPr>
                        <a:t>11/7:  </a:t>
                      </a:r>
                      <a:r>
                        <a:rPr lang="en-US" sz="2000" dirty="0" err="1">
                          <a:effectLst/>
                          <a:latin typeface="Times New Roman"/>
                          <a:ea typeface="Times New Roman"/>
                          <a:cs typeface="Times New Roman"/>
                        </a:rPr>
                        <a:t>Assn</a:t>
                      </a:r>
                      <a:r>
                        <a:rPr lang="en-US" sz="2000" dirty="0">
                          <a:effectLst/>
                          <a:latin typeface="Times New Roman"/>
                          <a:ea typeface="Times New Roman"/>
                          <a:cs typeface="Times New Roman"/>
                        </a:rPr>
                        <a:t> 6 Due</a:t>
                      </a:r>
                      <a:endParaRPr lang="en-US" sz="1800" dirty="0">
                        <a:effectLst/>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Slide Number Placeholder 3"/>
          <p:cNvSpPr>
            <a:spLocks noGrp="1"/>
          </p:cNvSpPr>
          <p:nvPr>
            <p:ph type="sldNum" sz="quarter" idx="12"/>
          </p:nvPr>
        </p:nvSpPr>
        <p:spPr/>
        <p:txBody>
          <a:bodyPr/>
          <a:lstStyle/>
          <a:p>
            <a:fld id="{74762C12-4B9D-6240-8803-F6FB9DF30084}" type="slidenum">
              <a:rPr lang="en-US" smtClean="0"/>
              <a:t>11</a:t>
            </a:fld>
            <a:endParaRPr lang="en-US"/>
          </a:p>
        </p:txBody>
      </p:sp>
      <p:sp>
        <p:nvSpPr>
          <p:cNvPr id="5" name="Oval 4"/>
          <p:cNvSpPr/>
          <p:nvPr/>
        </p:nvSpPr>
        <p:spPr>
          <a:xfrm>
            <a:off x="216601" y="1"/>
            <a:ext cx="5858067" cy="4912458"/>
          </a:xfrm>
          <a:prstGeom prst="ellipse">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97845" y="356843"/>
            <a:ext cx="3554222" cy="1200329"/>
          </a:xfrm>
          <a:prstGeom prst="rect">
            <a:avLst/>
          </a:prstGeom>
          <a:solidFill>
            <a:schemeClr val="accent1">
              <a:lumMod val="40000"/>
              <a:lumOff val="60000"/>
            </a:schemeClr>
          </a:solidFill>
          <a:ln w="38100" cmpd="sng">
            <a:solidFill>
              <a:srgbClr val="0000FF"/>
            </a:solidFill>
          </a:ln>
        </p:spPr>
        <p:txBody>
          <a:bodyPr wrap="square" rtlCol="0">
            <a:spAutoFit/>
          </a:bodyPr>
          <a:lstStyle/>
          <a:p>
            <a:r>
              <a:rPr lang="en-US" dirty="0"/>
              <a:t>Each of these subjects is a class unto itself – use this class as an idea of what you might need/want to study in more depth</a:t>
            </a:r>
          </a:p>
        </p:txBody>
      </p:sp>
      <p:sp>
        <p:nvSpPr>
          <p:cNvPr id="7" name="TextBox 6"/>
          <p:cNvSpPr txBox="1"/>
          <p:nvPr/>
        </p:nvSpPr>
        <p:spPr>
          <a:xfrm>
            <a:off x="693902" y="818083"/>
            <a:ext cx="3554222" cy="646331"/>
          </a:xfrm>
          <a:prstGeom prst="rect">
            <a:avLst/>
          </a:prstGeom>
          <a:solidFill>
            <a:schemeClr val="accent1">
              <a:lumMod val="40000"/>
              <a:lumOff val="60000"/>
            </a:schemeClr>
          </a:solidFill>
          <a:ln w="38100" cmpd="sng">
            <a:solidFill>
              <a:srgbClr val="0000FF"/>
            </a:solidFill>
          </a:ln>
        </p:spPr>
        <p:txBody>
          <a:bodyPr wrap="square" rtlCol="0">
            <a:spAutoFit/>
          </a:bodyPr>
          <a:lstStyle/>
          <a:p>
            <a:r>
              <a:rPr lang="en-US" dirty="0"/>
              <a:t>These were picked as “things Jessica finds most useful in water science”</a:t>
            </a:r>
          </a:p>
        </p:txBody>
      </p:sp>
    </p:spTree>
    <p:extLst>
      <p:ext uri="{BB962C8B-B14F-4D97-AF65-F5344CB8AC3E}">
        <p14:creationId xmlns:p14="http://schemas.microsoft.com/office/powerpoint/2010/main" val="2217164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Projects</a:t>
            </a:r>
          </a:p>
        </p:txBody>
      </p:sp>
      <p:sp>
        <p:nvSpPr>
          <p:cNvPr id="3" name="Content Placeholder 2"/>
          <p:cNvSpPr>
            <a:spLocks noGrp="1"/>
          </p:cNvSpPr>
          <p:nvPr>
            <p:ph idx="1"/>
          </p:nvPr>
        </p:nvSpPr>
        <p:spPr/>
        <p:txBody>
          <a:bodyPr>
            <a:normAutofit/>
          </a:bodyPr>
          <a:lstStyle/>
          <a:p>
            <a:r>
              <a:rPr lang="en-US" dirty="0"/>
              <a:t>I’m working on feedback to your Homework 5 project updates</a:t>
            </a:r>
          </a:p>
          <a:p>
            <a:r>
              <a:rPr lang="en-US" dirty="0"/>
              <a:t>Next project updates are due the 14</a:t>
            </a:r>
            <a:r>
              <a:rPr lang="en-US" baseline="30000" dirty="0"/>
              <a:t>th</a:t>
            </a:r>
            <a:r>
              <a:rPr lang="en-US" dirty="0"/>
              <a:t> (homework 7) – note that undergrads also have some practice final exam questions to do instead on this one.</a:t>
            </a:r>
          </a:p>
          <a:p>
            <a:r>
              <a:rPr lang="en-US" dirty="0"/>
              <a:t>Presentations will be graded by your peers.  Final reports (10 pages) will be graded by me.</a:t>
            </a:r>
          </a:p>
        </p:txBody>
      </p:sp>
    </p:spTree>
    <p:extLst>
      <p:ext uri="{BB962C8B-B14F-4D97-AF65-F5344CB8AC3E}">
        <p14:creationId xmlns:p14="http://schemas.microsoft.com/office/powerpoint/2010/main" val="2940242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4FB0F69-D441-C244-982B-B90083AF54D8}" type="slidenum">
              <a:rPr lang="en-US" smtClean="0"/>
              <a:t>13</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4276125961"/>
              </p:ext>
            </p:extLst>
          </p:nvPr>
        </p:nvGraphicFramePr>
        <p:xfrm>
          <a:off x="343474" y="116585"/>
          <a:ext cx="8564290" cy="4749220"/>
        </p:xfrm>
        <a:graphic>
          <a:graphicData uri="http://schemas.openxmlformats.org/drawingml/2006/table">
            <a:tbl>
              <a:tblPr/>
              <a:tblGrid>
                <a:gridCol w="1177638">
                  <a:extLst>
                    <a:ext uri="{9D8B030D-6E8A-4147-A177-3AD203B41FA5}">
                      <a16:colId xmlns:a16="http://schemas.microsoft.com/office/drawing/2014/main" val="20000"/>
                    </a:ext>
                  </a:extLst>
                </a:gridCol>
                <a:gridCol w="2144425">
                  <a:extLst>
                    <a:ext uri="{9D8B030D-6E8A-4147-A177-3AD203B41FA5}">
                      <a16:colId xmlns:a16="http://schemas.microsoft.com/office/drawing/2014/main" val="20001"/>
                    </a:ext>
                  </a:extLst>
                </a:gridCol>
                <a:gridCol w="1250245">
                  <a:extLst>
                    <a:ext uri="{9D8B030D-6E8A-4147-A177-3AD203B41FA5}">
                      <a16:colId xmlns:a16="http://schemas.microsoft.com/office/drawing/2014/main" val="20002"/>
                    </a:ext>
                  </a:extLst>
                </a:gridCol>
                <a:gridCol w="49640">
                  <a:extLst>
                    <a:ext uri="{9D8B030D-6E8A-4147-A177-3AD203B41FA5}">
                      <a16:colId xmlns:a16="http://schemas.microsoft.com/office/drawing/2014/main" val="20003"/>
                    </a:ext>
                  </a:extLst>
                </a:gridCol>
                <a:gridCol w="49640">
                  <a:extLst>
                    <a:ext uri="{9D8B030D-6E8A-4147-A177-3AD203B41FA5}">
                      <a16:colId xmlns:a16="http://schemas.microsoft.com/office/drawing/2014/main" val="20004"/>
                    </a:ext>
                  </a:extLst>
                </a:gridCol>
                <a:gridCol w="1628617">
                  <a:extLst>
                    <a:ext uri="{9D8B030D-6E8A-4147-A177-3AD203B41FA5}">
                      <a16:colId xmlns:a16="http://schemas.microsoft.com/office/drawing/2014/main" val="20005"/>
                    </a:ext>
                  </a:extLst>
                </a:gridCol>
                <a:gridCol w="623428">
                  <a:extLst>
                    <a:ext uri="{9D8B030D-6E8A-4147-A177-3AD203B41FA5}">
                      <a16:colId xmlns:a16="http://schemas.microsoft.com/office/drawing/2014/main" val="20006"/>
                    </a:ext>
                  </a:extLst>
                </a:gridCol>
                <a:gridCol w="37520">
                  <a:extLst>
                    <a:ext uri="{9D8B030D-6E8A-4147-A177-3AD203B41FA5}">
                      <a16:colId xmlns:a16="http://schemas.microsoft.com/office/drawing/2014/main" val="20007"/>
                    </a:ext>
                  </a:extLst>
                </a:gridCol>
                <a:gridCol w="38084">
                  <a:extLst>
                    <a:ext uri="{9D8B030D-6E8A-4147-A177-3AD203B41FA5}">
                      <a16:colId xmlns:a16="http://schemas.microsoft.com/office/drawing/2014/main" val="20008"/>
                    </a:ext>
                  </a:extLst>
                </a:gridCol>
                <a:gridCol w="37520">
                  <a:extLst>
                    <a:ext uri="{9D8B030D-6E8A-4147-A177-3AD203B41FA5}">
                      <a16:colId xmlns:a16="http://schemas.microsoft.com/office/drawing/2014/main" val="20009"/>
                    </a:ext>
                  </a:extLst>
                </a:gridCol>
                <a:gridCol w="54174">
                  <a:extLst>
                    <a:ext uri="{9D8B030D-6E8A-4147-A177-3AD203B41FA5}">
                      <a16:colId xmlns:a16="http://schemas.microsoft.com/office/drawing/2014/main" val="20010"/>
                    </a:ext>
                  </a:extLst>
                </a:gridCol>
                <a:gridCol w="152665">
                  <a:extLst>
                    <a:ext uri="{9D8B030D-6E8A-4147-A177-3AD203B41FA5}">
                      <a16:colId xmlns:a16="http://schemas.microsoft.com/office/drawing/2014/main" val="20011"/>
                    </a:ext>
                  </a:extLst>
                </a:gridCol>
                <a:gridCol w="1320694">
                  <a:extLst>
                    <a:ext uri="{9D8B030D-6E8A-4147-A177-3AD203B41FA5}">
                      <a16:colId xmlns:a16="http://schemas.microsoft.com/office/drawing/2014/main" val="20012"/>
                    </a:ext>
                  </a:extLst>
                </a:gridCol>
              </a:tblGrid>
              <a:tr h="361181">
                <a:tc>
                  <a:txBody>
                    <a:bodyPr/>
                    <a:lstStyle/>
                    <a:p>
                      <a:pPr algn="ctr" fontAlgn="b"/>
                      <a:r>
                        <a:rPr lang="en-US" sz="1400" b="1" i="0" u="sng" strike="noStrike" dirty="0">
                          <a:solidFill>
                            <a:srgbClr val="000000"/>
                          </a:solidFill>
                          <a:effectLst/>
                          <a:latin typeface="Calibri"/>
                        </a:rPr>
                        <a:t>Person 1</a:t>
                      </a:r>
                    </a:p>
                  </a:txBody>
                  <a:tcPr marL="12120" marR="12120" marT="12120" marB="0">
                    <a:lnL>
                      <a:noFill/>
                    </a:lnL>
                    <a:lnR>
                      <a:noFill/>
                    </a:lnR>
                    <a:lnT>
                      <a:noFill/>
                    </a:lnT>
                    <a:lnB>
                      <a:noFill/>
                    </a:lnB>
                  </a:tcPr>
                </a:tc>
                <a:tc>
                  <a:txBody>
                    <a:bodyPr/>
                    <a:lstStyle/>
                    <a:p>
                      <a:pPr algn="ctr" fontAlgn="b"/>
                      <a:r>
                        <a:rPr lang="en-US" sz="1400" b="1" i="0" u="sng" strike="noStrike" dirty="0">
                          <a:solidFill>
                            <a:srgbClr val="000000"/>
                          </a:solidFill>
                          <a:effectLst/>
                          <a:latin typeface="Calibri"/>
                        </a:rPr>
                        <a:t>Person 2</a:t>
                      </a:r>
                    </a:p>
                  </a:txBody>
                  <a:tcPr marL="12120" marR="12120" marT="12120" marB="0">
                    <a:lnL>
                      <a:noFill/>
                    </a:lnL>
                    <a:lnR>
                      <a:noFill/>
                    </a:lnR>
                    <a:lnT>
                      <a:noFill/>
                    </a:lnT>
                    <a:lnB>
                      <a:noFill/>
                    </a:lnB>
                  </a:tcPr>
                </a:tc>
                <a:tc>
                  <a:txBody>
                    <a:bodyPr/>
                    <a:lstStyle/>
                    <a:p>
                      <a:pPr algn="ctr" fontAlgn="b"/>
                      <a:r>
                        <a:rPr lang="en-US" sz="1400" b="1" i="0" u="sng" strike="noStrike" dirty="0">
                          <a:solidFill>
                            <a:srgbClr val="000000"/>
                          </a:solidFill>
                          <a:effectLst/>
                          <a:latin typeface="Calibri"/>
                        </a:rPr>
                        <a:t>Project Idea</a:t>
                      </a:r>
                    </a:p>
                  </a:txBody>
                  <a:tcPr marL="12120" marR="12120" marT="12120" marB="0">
                    <a:lnL>
                      <a:noFill/>
                    </a:lnL>
                    <a:lnR>
                      <a:noFill/>
                    </a:lnR>
                    <a:lnT>
                      <a:noFill/>
                    </a:lnT>
                    <a:lnB>
                      <a:noFill/>
                    </a:lnB>
                  </a:tcPr>
                </a:tc>
                <a:tc>
                  <a:txBody>
                    <a:bodyPr/>
                    <a:lstStyle/>
                    <a:p>
                      <a:endParaRPr lang="en-US"/>
                    </a:p>
                  </a:txBody>
                  <a:tcPr marL="12120" marR="12120" marT="12120" marB="0">
                    <a:lnL>
                      <a:noFill/>
                    </a:lnL>
                    <a:lnR>
                      <a:noFill/>
                    </a:lnR>
                    <a:lnT>
                      <a:noFill/>
                    </a:lnT>
                    <a:lnB>
                      <a:noFill/>
                    </a:lnB>
                  </a:tcPr>
                </a:tc>
                <a:tc>
                  <a:txBody>
                    <a:bodyPr/>
                    <a:lstStyle/>
                    <a:p>
                      <a:endParaRPr lang="en-US"/>
                    </a:p>
                  </a:txBody>
                  <a:tcPr marL="12120" marR="12120" marT="12120" marB="0">
                    <a:lnL>
                      <a:noFill/>
                    </a:lnL>
                    <a:lnR>
                      <a:noFill/>
                    </a:lnR>
                    <a:lnT>
                      <a:noFill/>
                    </a:lnT>
                    <a:lnB>
                      <a:noFill/>
                    </a:lnB>
                  </a:tcPr>
                </a:tc>
                <a:tc>
                  <a:txBody>
                    <a:bodyPr/>
                    <a:lstStyle/>
                    <a:p>
                      <a:pPr algn="ctr" fontAlgn="b"/>
                      <a:endParaRPr lang="en-US" sz="1400" b="1" i="0" u="sng" strike="noStrike" dirty="0">
                        <a:solidFill>
                          <a:srgbClr val="000000"/>
                        </a:solidFill>
                        <a:effectLst/>
                        <a:latin typeface="Calibri"/>
                      </a:endParaRPr>
                    </a:p>
                  </a:txBody>
                  <a:tcPr marL="12120" marR="12120" marT="12120" marB="0">
                    <a:lnL>
                      <a:noFill/>
                    </a:lnL>
                    <a:lnR>
                      <a:noFill/>
                    </a:lnR>
                    <a:lnT>
                      <a:noFill/>
                    </a:lnT>
                    <a:lnB>
                      <a:noFill/>
                    </a:lnB>
                  </a:tcPr>
                </a:tc>
                <a:tc gridSpan="5">
                  <a:txBody>
                    <a:bodyPr/>
                    <a:lstStyle/>
                    <a:p>
                      <a:pPr algn="ctr" fontAlgn="b"/>
                      <a:endParaRPr lang="en-US" sz="1400" b="1" i="0" u="sng" strike="noStrike" dirty="0">
                        <a:solidFill>
                          <a:srgbClr val="000000"/>
                        </a:solidFill>
                        <a:effectLst/>
                        <a:latin typeface="Calibri"/>
                      </a:endParaRPr>
                    </a:p>
                  </a:txBody>
                  <a:tcPr marL="12120" marR="12120" marT="12120" marB="0">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400" b="1" i="0" u="sng" strike="noStrike">
                        <a:solidFill>
                          <a:srgbClr val="000000"/>
                        </a:solidFill>
                        <a:effectLst/>
                        <a:latin typeface="Calibri"/>
                      </a:endParaRPr>
                    </a:p>
                  </a:txBody>
                  <a:tcPr marL="12120" marR="12120" marT="12120" marB="0">
                    <a:lnL>
                      <a:noFill/>
                    </a:lnL>
                    <a:lnR>
                      <a:noFill/>
                    </a:lnR>
                    <a:lnT>
                      <a:noFill/>
                    </a:lnT>
                    <a:lnB>
                      <a:noFill/>
                    </a:lnB>
                  </a:tcPr>
                </a:tc>
                <a:tc>
                  <a:txBody>
                    <a:bodyPr/>
                    <a:lstStyle/>
                    <a:p>
                      <a:pPr algn="ctr" fontAlgn="b"/>
                      <a:r>
                        <a:rPr lang="en-US" sz="1400" b="1" i="0" u="sng" strike="noStrike" dirty="0">
                          <a:solidFill>
                            <a:srgbClr val="000000"/>
                          </a:solidFill>
                          <a:effectLst/>
                          <a:latin typeface="Calibri"/>
                        </a:rPr>
                        <a:t>Presentation Day</a:t>
                      </a:r>
                    </a:p>
                  </a:txBody>
                  <a:tcPr marL="12120" marR="12120" marT="12120" marB="0">
                    <a:lnL>
                      <a:noFill/>
                    </a:lnL>
                    <a:lnR>
                      <a:noFill/>
                    </a:lnR>
                    <a:lnT>
                      <a:noFill/>
                    </a:lnT>
                    <a:lnB>
                      <a:noFill/>
                    </a:lnB>
                  </a:tcPr>
                </a:tc>
                <a:extLst>
                  <a:ext uri="{0D108BD9-81ED-4DB2-BD59-A6C34878D82A}">
                    <a16:rowId xmlns:a16="http://schemas.microsoft.com/office/drawing/2014/main" val="10000"/>
                  </a:ext>
                </a:extLst>
              </a:tr>
              <a:tr h="186651">
                <a:tc>
                  <a:txBody>
                    <a:bodyPr/>
                    <a:lstStyle/>
                    <a:p>
                      <a:pPr algn="ctr" fontAlgn="b"/>
                      <a:r>
                        <a:rPr lang="en-US" sz="1400" b="0" i="0" u="none" strike="noStrike" dirty="0">
                          <a:solidFill>
                            <a:srgbClr val="000000"/>
                          </a:solidFill>
                          <a:effectLst/>
                          <a:latin typeface="Calibri"/>
                        </a:rPr>
                        <a:t>Indira Bose</a:t>
                      </a:r>
                    </a:p>
                    <a:p>
                      <a:pPr algn="ctr" fontAlgn="b"/>
                      <a:endParaRPr lang="en-US" sz="1400" b="0" i="0" u="none" strike="noStrike" dirty="0">
                        <a:solidFill>
                          <a:srgbClr val="000000"/>
                        </a:solidFill>
                        <a:effectLst/>
                        <a:latin typeface="Calibri"/>
                      </a:endParaRPr>
                    </a:p>
                  </a:txBody>
                  <a:tcPr marL="12120" marR="12120" marT="12120" marB="0">
                    <a:lnL>
                      <a:noFill/>
                    </a:lnL>
                    <a:lnR>
                      <a:noFill/>
                    </a:lnR>
                    <a:lnT>
                      <a:noFill/>
                    </a:lnT>
                    <a:lnB>
                      <a:noFill/>
                    </a:lnB>
                    <a:solidFill>
                      <a:schemeClr val="accent6">
                        <a:lumMod val="20000"/>
                        <a:lumOff val="80000"/>
                      </a:schemeClr>
                    </a:solidFill>
                  </a:tcPr>
                </a:tc>
                <a:tc>
                  <a:txBody>
                    <a:bodyPr/>
                    <a:lstStyle/>
                    <a:p>
                      <a:pPr algn="ctr" fontAlgn="b"/>
                      <a:r>
                        <a:rPr lang="en-US" sz="1400" b="0" i="0" u="none" strike="noStrike" dirty="0">
                          <a:solidFill>
                            <a:srgbClr val="000000"/>
                          </a:solidFill>
                          <a:effectLst/>
                          <a:latin typeface="Calibri"/>
                        </a:rPr>
                        <a:t>Lindsay Swanson</a:t>
                      </a:r>
                    </a:p>
                  </a:txBody>
                  <a:tcPr marL="12120" marR="12120" marT="12120" marB="0">
                    <a:lnL>
                      <a:noFill/>
                    </a:lnL>
                    <a:lnR>
                      <a:noFill/>
                    </a:lnR>
                    <a:lnT>
                      <a:noFill/>
                    </a:lnT>
                    <a:lnB>
                      <a:noFill/>
                    </a:lnB>
                    <a:solidFill>
                      <a:schemeClr val="accent6">
                        <a:lumMod val="20000"/>
                        <a:lumOff val="80000"/>
                      </a:schemeClr>
                    </a:solidFill>
                  </a:tcPr>
                </a:tc>
                <a:tc gridSpan="10">
                  <a:txBody>
                    <a:bodyPr/>
                    <a:lstStyle/>
                    <a:p>
                      <a:pPr algn="ctr" fontAlgn="b"/>
                      <a:r>
                        <a:rPr lang="en-US" sz="1400" b="0" i="0" u="none" strike="noStrike" dirty="0">
                          <a:solidFill>
                            <a:srgbClr val="000000"/>
                          </a:solidFill>
                          <a:effectLst/>
                          <a:latin typeface="Calibri"/>
                        </a:rPr>
                        <a:t>Forests, Floods, Clear-cutting</a:t>
                      </a:r>
                    </a:p>
                  </a:txBody>
                  <a:tcPr marL="12120" marR="12120" marT="12120" marB="0">
                    <a:lnL>
                      <a:noFill/>
                    </a:lnL>
                    <a:lnR>
                      <a:noFill/>
                    </a:lnR>
                    <a:lnT>
                      <a:noFill/>
                    </a:lnT>
                    <a:lnB>
                      <a:noFill/>
                    </a:lnB>
                    <a:solidFill>
                      <a:schemeClr val="accent6">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400" b="0" i="0" u="none" strike="noStrike" dirty="0">
                          <a:solidFill>
                            <a:srgbClr val="000000"/>
                          </a:solidFill>
                          <a:effectLst/>
                          <a:latin typeface="Calibri"/>
                        </a:rPr>
                        <a:t>26-Nov</a:t>
                      </a:r>
                    </a:p>
                  </a:txBody>
                  <a:tcPr marL="12120" marR="12120" marT="1212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10001"/>
                  </a:ext>
                </a:extLst>
              </a:tr>
              <a:tr h="186651">
                <a:tc>
                  <a:txBody>
                    <a:bodyPr/>
                    <a:lstStyle/>
                    <a:p>
                      <a:pPr algn="ctr" fontAlgn="b"/>
                      <a:r>
                        <a:rPr lang="en-US" sz="1400" b="0" i="0" u="none" strike="noStrike" dirty="0">
                          <a:solidFill>
                            <a:srgbClr val="000000"/>
                          </a:solidFill>
                          <a:effectLst/>
                          <a:latin typeface="Calibri"/>
                        </a:rPr>
                        <a:t>Valerie</a:t>
                      </a:r>
                      <a:r>
                        <a:rPr lang="en-US" sz="1400" b="0" i="0" u="none" strike="noStrike" baseline="0" dirty="0">
                          <a:solidFill>
                            <a:srgbClr val="000000"/>
                          </a:solidFill>
                          <a:effectLst/>
                          <a:latin typeface="Calibri"/>
                        </a:rPr>
                        <a:t> Chang</a:t>
                      </a:r>
                      <a:endParaRPr lang="en-US" sz="1400" b="0" i="0" u="none" strike="noStrike" dirty="0">
                        <a:solidFill>
                          <a:srgbClr val="000000"/>
                        </a:solidFill>
                        <a:effectLst/>
                        <a:latin typeface="Calibri"/>
                      </a:endParaRPr>
                    </a:p>
                    <a:p>
                      <a:pPr algn="ctr" fontAlgn="b"/>
                      <a:endParaRPr lang="en-US" sz="1400" b="0" i="0" u="none" strike="noStrike" dirty="0">
                        <a:solidFill>
                          <a:srgbClr val="000000"/>
                        </a:solidFill>
                        <a:effectLst/>
                        <a:latin typeface="Calibri"/>
                      </a:endParaRPr>
                    </a:p>
                  </a:txBody>
                  <a:tcPr marL="12120" marR="12120" marT="12120" marB="0">
                    <a:lnL>
                      <a:noFill/>
                    </a:lnL>
                    <a:lnR>
                      <a:noFill/>
                    </a:lnR>
                    <a:lnT>
                      <a:noFill/>
                    </a:lnT>
                    <a:lnB>
                      <a:noFill/>
                    </a:lnB>
                    <a:solidFill>
                      <a:schemeClr val="accent6">
                        <a:lumMod val="20000"/>
                        <a:lumOff val="80000"/>
                      </a:schemeClr>
                    </a:solidFill>
                  </a:tcPr>
                </a:tc>
                <a:tc>
                  <a:txBody>
                    <a:bodyPr/>
                    <a:lstStyle/>
                    <a:p>
                      <a:pPr algn="ctr" fontAlgn="b"/>
                      <a:r>
                        <a:rPr lang="en-US" sz="1400" b="0" i="0" u="none" strike="noStrike" dirty="0">
                          <a:solidFill>
                            <a:srgbClr val="000000"/>
                          </a:solidFill>
                          <a:effectLst/>
                          <a:latin typeface="Calibri"/>
                        </a:rPr>
                        <a:t>Nicole</a:t>
                      </a:r>
                      <a:r>
                        <a:rPr lang="en-US" sz="1400" b="0" i="0" u="none" strike="noStrike" baseline="0" dirty="0">
                          <a:solidFill>
                            <a:srgbClr val="000000"/>
                          </a:solidFill>
                          <a:effectLst/>
                          <a:latin typeface="Calibri"/>
                        </a:rPr>
                        <a:t> Loo</a:t>
                      </a:r>
                      <a:endParaRPr lang="en-US" sz="1400" b="0" i="0" u="none" strike="noStrike" dirty="0">
                        <a:solidFill>
                          <a:srgbClr val="000000"/>
                        </a:solidFill>
                        <a:effectLst/>
                        <a:latin typeface="Calibri"/>
                      </a:endParaRPr>
                    </a:p>
                  </a:txBody>
                  <a:tcPr marL="12120" marR="12120" marT="12120" marB="0">
                    <a:lnL>
                      <a:noFill/>
                    </a:lnL>
                    <a:lnR>
                      <a:noFill/>
                    </a:lnR>
                    <a:lnT>
                      <a:noFill/>
                    </a:lnT>
                    <a:lnB>
                      <a:noFill/>
                    </a:lnB>
                    <a:solidFill>
                      <a:schemeClr val="accent6">
                        <a:lumMod val="20000"/>
                        <a:lumOff val="80000"/>
                      </a:schemeClr>
                    </a:solidFill>
                  </a:tcPr>
                </a:tc>
                <a:tc gridSpan="5">
                  <a:txBody>
                    <a:bodyPr/>
                    <a:lstStyle/>
                    <a:p>
                      <a:pPr algn="ctr" fontAlgn="b"/>
                      <a:r>
                        <a:rPr lang="en-US" sz="1400" b="0" i="0" u="none" strike="noStrike" dirty="0">
                          <a:solidFill>
                            <a:srgbClr val="000000"/>
                          </a:solidFill>
                          <a:effectLst/>
                          <a:latin typeface="Calibri"/>
                        </a:rPr>
                        <a:t>Snow,</a:t>
                      </a:r>
                      <a:r>
                        <a:rPr lang="en-US" sz="1400" b="0" i="0" u="none" strike="noStrike" baseline="0" dirty="0">
                          <a:solidFill>
                            <a:srgbClr val="000000"/>
                          </a:solidFill>
                          <a:effectLst/>
                          <a:latin typeface="Calibri"/>
                        </a:rPr>
                        <a:t> forests, soil moisture</a:t>
                      </a:r>
                      <a:endParaRPr lang="en-US" sz="1400" b="0" i="0" u="none" strike="noStrike" dirty="0">
                        <a:solidFill>
                          <a:srgbClr val="000000"/>
                        </a:solidFill>
                        <a:effectLst/>
                        <a:latin typeface="Calibri"/>
                      </a:endParaRPr>
                    </a:p>
                  </a:txBody>
                  <a:tcPr marL="12120" marR="12120" marT="12120" marB="0">
                    <a:lnL>
                      <a:noFill/>
                    </a:lnL>
                    <a:lnR>
                      <a:noFill/>
                    </a:lnR>
                    <a:lnT>
                      <a:noFill/>
                    </a:lnT>
                    <a:lnB>
                      <a:noFill/>
                    </a:lnB>
                    <a:solidFill>
                      <a:schemeClr val="accent6">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US" sz="1400" b="0" i="0" u="none" strike="noStrike">
                        <a:solidFill>
                          <a:srgbClr val="000000"/>
                        </a:solidFill>
                        <a:effectLst/>
                        <a:latin typeface="Calibri"/>
                      </a:endParaRPr>
                    </a:p>
                  </a:txBody>
                  <a:tcPr marL="12120" marR="12120" marT="12120" marB="0">
                    <a:lnL>
                      <a:noFill/>
                    </a:lnL>
                    <a:lnR>
                      <a:noFill/>
                    </a:lnR>
                    <a:lnT>
                      <a:noFill/>
                    </a:lnT>
                    <a:lnB>
                      <a:noFill/>
                    </a:lnB>
                    <a:solidFill>
                      <a:schemeClr val="accent6">
                        <a:lumMod val="20000"/>
                        <a:lumOff val="80000"/>
                      </a:schemeClr>
                    </a:solidFill>
                  </a:tcPr>
                </a:tc>
                <a:tc gridSpan="4">
                  <a:txBody>
                    <a:bodyPr/>
                    <a:lstStyle/>
                    <a:p>
                      <a:endParaRPr lang="en-US" dirty="0"/>
                    </a:p>
                  </a:txBody>
                  <a:tcPr marL="12120" marR="12120" marT="12120" marB="0">
                    <a:lnL>
                      <a:noFill/>
                    </a:lnL>
                    <a:lnR>
                      <a:noFill/>
                    </a:lnR>
                    <a:lnT>
                      <a:noFill/>
                    </a:lnT>
                    <a:lnB>
                      <a:noFill/>
                    </a:lnB>
                    <a:solidFill>
                      <a:schemeClr val="accent6">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400" b="0" i="0" u="none" strike="noStrike">
                        <a:solidFill>
                          <a:srgbClr val="000000"/>
                        </a:solidFill>
                        <a:effectLst/>
                        <a:latin typeface="Calibri"/>
                      </a:endParaRPr>
                    </a:p>
                  </a:txBody>
                  <a:tcPr marL="12120" marR="12120" marT="12120" marB="0">
                    <a:lnL>
                      <a:noFill/>
                    </a:lnL>
                    <a:lnR>
                      <a:noFill/>
                    </a:lnR>
                    <a:lnT>
                      <a:noFill/>
                    </a:lnT>
                    <a:lnB>
                      <a:noFill/>
                    </a:lnB>
                    <a:solidFill>
                      <a:schemeClr val="accent6">
                        <a:lumMod val="20000"/>
                        <a:lumOff val="80000"/>
                      </a:schemeClr>
                    </a:solidFill>
                  </a:tcPr>
                </a:tc>
                <a:tc>
                  <a:txBody>
                    <a:bodyPr/>
                    <a:lstStyle/>
                    <a:p>
                      <a:pPr algn="ctr" fontAlgn="b"/>
                      <a:r>
                        <a:rPr lang="en-US" sz="1400" b="0" i="0" u="none" strike="noStrike" dirty="0">
                          <a:solidFill>
                            <a:srgbClr val="000000"/>
                          </a:solidFill>
                          <a:effectLst/>
                          <a:latin typeface="Calibri"/>
                        </a:rPr>
                        <a:t>26-Nov</a:t>
                      </a:r>
                    </a:p>
                  </a:txBody>
                  <a:tcPr marL="12120" marR="12120" marT="1212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10002"/>
                  </a:ext>
                </a:extLst>
              </a:tr>
              <a:tr h="186651">
                <a:tc>
                  <a:txBody>
                    <a:bodyPr/>
                    <a:lstStyle/>
                    <a:p>
                      <a:pPr algn="ctr"/>
                      <a:r>
                        <a:rPr lang="en-US" sz="1400" dirty="0" err="1"/>
                        <a:t>Yanjia</a:t>
                      </a:r>
                      <a:r>
                        <a:rPr lang="en-US" sz="1400" dirty="0"/>
                        <a:t> Yang</a:t>
                      </a:r>
                    </a:p>
                  </a:txBody>
                  <a:tcPr marL="12120" marR="12120" marT="12120" marB="0">
                    <a:lnL>
                      <a:noFill/>
                    </a:lnL>
                    <a:lnR>
                      <a:noFill/>
                    </a:lnR>
                    <a:lnT>
                      <a:noFill/>
                    </a:lnT>
                    <a:lnB>
                      <a:noFill/>
                    </a:lnB>
                    <a:solidFill>
                      <a:schemeClr val="accent6">
                        <a:lumMod val="20000"/>
                        <a:lumOff val="80000"/>
                      </a:schemeClr>
                    </a:solidFill>
                  </a:tcPr>
                </a:tc>
                <a:tc>
                  <a:txBody>
                    <a:bodyPr/>
                    <a:lstStyle/>
                    <a:p>
                      <a:pPr algn="ctr"/>
                      <a:r>
                        <a:rPr lang="en-US" sz="1400" dirty="0" err="1"/>
                        <a:t>Porranee</a:t>
                      </a:r>
                      <a:r>
                        <a:rPr lang="en-US" sz="1400" dirty="0"/>
                        <a:t> </a:t>
                      </a:r>
                      <a:r>
                        <a:rPr lang="en-US" sz="1400" dirty="0" err="1"/>
                        <a:t>Thanapakpawin</a:t>
                      </a:r>
                      <a:endParaRPr lang="en-US" sz="1400" dirty="0"/>
                    </a:p>
                  </a:txBody>
                  <a:tcPr marL="12120" marR="12120" marT="12120" marB="0">
                    <a:lnL>
                      <a:noFill/>
                    </a:lnL>
                    <a:lnR>
                      <a:noFill/>
                    </a:lnR>
                    <a:lnT>
                      <a:noFill/>
                    </a:lnT>
                    <a:lnB>
                      <a:noFill/>
                    </a:lnB>
                    <a:solidFill>
                      <a:schemeClr val="accent6">
                        <a:lumMod val="20000"/>
                        <a:lumOff val="80000"/>
                      </a:schemeClr>
                    </a:solidFill>
                  </a:tcPr>
                </a:tc>
                <a:tc gridSpan="10">
                  <a:txBody>
                    <a:bodyPr/>
                    <a:lstStyle/>
                    <a:p>
                      <a:pPr algn="ctr"/>
                      <a:r>
                        <a:rPr lang="en-US" sz="1400" dirty="0"/>
                        <a:t>Phosphorous in lakes</a:t>
                      </a:r>
                    </a:p>
                  </a:txBody>
                  <a:tcPr marL="12120" marR="12120" marT="12120" marB="0">
                    <a:lnL>
                      <a:noFill/>
                    </a:lnL>
                    <a:lnR>
                      <a:noFill/>
                    </a:lnR>
                    <a:lnT>
                      <a:noFill/>
                    </a:lnT>
                    <a:lnB>
                      <a:noFill/>
                    </a:lnB>
                    <a:solidFill>
                      <a:schemeClr val="accent6">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400" b="0" i="0" u="none" strike="noStrike" dirty="0">
                          <a:solidFill>
                            <a:srgbClr val="000000"/>
                          </a:solidFill>
                          <a:effectLst/>
                          <a:latin typeface="Calibri"/>
                        </a:rPr>
                        <a:t>26-Nov</a:t>
                      </a:r>
                    </a:p>
                  </a:txBody>
                  <a:tcPr marL="12120" marR="12120" marT="1212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10003"/>
                  </a:ext>
                </a:extLst>
              </a:tr>
              <a:tr h="186651">
                <a:tc>
                  <a:txBody>
                    <a:bodyPr/>
                    <a:lstStyle/>
                    <a:p>
                      <a:pPr algn="ctr" fontAlgn="b"/>
                      <a:r>
                        <a:rPr lang="en-US" sz="1400" b="0" i="0" u="none" strike="noStrike" dirty="0">
                          <a:solidFill>
                            <a:srgbClr val="000000"/>
                          </a:solidFill>
                          <a:effectLst/>
                          <a:latin typeface="Calibri"/>
                        </a:rPr>
                        <a:t>Samantha</a:t>
                      </a:r>
                      <a:r>
                        <a:rPr lang="en-US" sz="1400" b="0" i="0" u="none" strike="noStrike" baseline="0" dirty="0">
                          <a:solidFill>
                            <a:srgbClr val="000000"/>
                          </a:solidFill>
                          <a:effectLst/>
                          <a:latin typeface="Calibri"/>
                        </a:rPr>
                        <a:t> Fung</a:t>
                      </a:r>
                      <a:endParaRPr lang="en-US" sz="1400" b="0" i="0" u="none" strike="noStrike" dirty="0">
                        <a:solidFill>
                          <a:srgbClr val="000000"/>
                        </a:solidFill>
                        <a:effectLst/>
                        <a:latin typeface="Calibri"/>
                      </a:endParaRPr>
                    </a:p>
                  </a:txBody>
                  <a:tcPr marL="12120" marR="12120" marT="12120" marB="0">
                    <a:lnL>
                      <a:noFill/>
                    </a:lnL>
                    <a:lnR>
                      <a:noFill/>
                    </a:lnR>
                    <a:lnT>
                      <a:noFill/>
                    </a:lnT>
                    <a:lnB>
                      <a:noFill/>
                    </a:lnB>
                    <a:solidFill>
                      <a:schemeClr val="accent6">
                        <a:lumMod val="20000"/>
                        <a:lumOff val="80000"/>
                      </a:schemeClr>
                    </a:solidFill>
                  </a:tcPr>
                </a:tc>
                <a:tc>
                  <a:txBody>
                    <a:bodyPr/>
                    <a:lstStyle/>
                    <a:p>
                      <a:pPr algn="ctr" fontAlgn="b"/>
                      <a:r>
                        <a:rPr lang="en-US" sz="1400" b="0" i="0" u="none" strike="noStrike" dirty="0">
                          <a:solidFill>
                            <a:srgbClr val="000000"/>
                          </a:solidFill>
                          <a:effectLst/>
                          <a:latin typeface="Calibri"/>
                        </a:rPr>
                        <a:t>James McVey</a:t>
                      </a:r>
                    </a:p>
                  </a:txBody>
                  <a:tcPr marL="12120" marR="12120" marT="12120" marB="0">
                    <a:lnL>
                      <a:noFill/>
                    </a:lnL>
                    <a:lnR>
                      <a:noFill/>
                    </a:lnR>
                    <a:lnT>
                      <a:noFill/>
                    </a:lnT>
                    <a:lnB>
                      <a:noFill/>
                    </a:lnB>
                    <a:solidFill>
                      <a:schemeClr val="accent6">
                        <a:lumMod val="20000"/>
                        <a:lumOff val="80000"/>
                      </a:schemeClr>
                    </a:solidFill>
                  </a:tcPr>
                </a:tc>
                <a:tc gridSpan="9">
                  <a:txBody>
                    <a:bodyPr/>
                    <a:lstStyle/>
                    <a:p>
                      <a:pPr algn="ctr" fontAlgn="b"/>
                      <a:r>
                        <a:rPr lang="en-US" sz="1400" b="0" i="0" u="none" strike="noStrike" dirty="0">
                          <a:solidFill>
                            <a:srgbClr val="000000"/>
                          </a:solidFill>
                          <a:effectLst/>
                          <a:latin typeface="Calibri"/>
                        </a:rPr>
                        <a:t>High arsenic in Lake Killarney</a:t>
                      </a:r>
                      <a:r>
                        <a:rPr lang="en-US" sz="1400" b="0" i="0" u="none" strike="noStrike" baseline="0" dirty="0">
                          <a:solidFill>
                            <a:srgbClr val="000000"/>
                          </a:solidFill>
                          <a:effectLst/>
                          <a:latin typeface="Calibri"/>
                        </a:rPr>
                        <a:t> </a:t>
                      </a:r>
                      <a:endParaRPr lang="en-US" sz="1400" b="0" i="0" u="none" strike="noStrike" dirty="0">
                        <a:solidFill>
                          <a:srgbClr val="000000"/>
                        </a:solidFill>
                        <a:effectLst/>
                        <a:latin typeface="Calibri"/>
                      </a:endParaRPr>
                    </a:p>
                  </a:txBody>
                  <a:tcPr marL="12120" marR="12120" marT="12120" marB="0">
                    <a:lnL>
                      <a:noFill/>
                    </a:lnL>
                    <a:lnR>
                      <a:noFill/>
                    </a:lnR>
                    <a:lnT>
                      <a:noFill/>
                    </a:lnT>
                    <a:lnB>
                      <a:noFill/>
                    </a:lnB>
                    <a:solidFill>
                      <a:schemeClr val="accent6">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400" b="0" i="0" u="none" strike="noStrike" dirty="0">
                        <a:solidFill>
                          <a:srgbClr val="000000"/>
                        </a:solidFill>
                        <a:effectLst/>
                        <a:latin typeface="Calibri"/>
                      </a:endParaRPr>
                    </a:p>
                  </a:txBody>
                  <a:tcPr marL="12120" marR="12120" marT="12120" marB="0">
                    <a:lnL>
                      <a:noFill/>
                    </a:lnL>
                  </a:tcPr>
                </a:tc>
                <a:tc>
                  <a:txBody>
                    <a:bodyPr/>
                    <a:lstStyle/>
                    <a:p>
                      <a:pPr algn="ctr" fontAlgn="b"/>
                      <a:r>
                        <a:rPr lang="en-US" sz="1400" b="0" i="0" u="none" strike="noStrike" dirty="0">
                          <a:solidFill>
                            <a:srgbClr val="000000"/>
                          </a:solidFill>
                          <a:effectLst/>
                          <a:latin typeface="Calibri"/>
                        </a:rPr>
                        <a:t>26-Nov</a:t>
                      </a:r>
                    </a:p>
                  </a:txBody>
                  <a:tcPr marL="12120" marR="12120" marT="12120" marB="0">
                    <a:lnR>
                      <a:noFill/>
                    </a:lnR>
                    <a:lnT>
                      <a:noFill/>
                    </a:lnT>
                    <a:lnB>
                      <a:noFill/>
                    </a:lnB>
                    <a:solidFill>
                      <a:schemeClr val="accent6">
                        <a:lumMod val="20000"/>
                        <a:lumOff val="80000"/>
                      </a:schemeClr>
                    </a:solidFill>
                  </a:tcPr>
                </a:tc>
                <a:extLst>
                  <a:ext uri="{0D108BD9-81ED-4DB2-BD59-A6C34878D82A}">
                    <a16:rowId xmlns:a16="http://schemas.microsoft.com/office/drawing/2014/main" val="10004"/>
                  </a:ext>
                </a:extLst>
              </a:tr>
              <a:tr h="186651">
                <a:tc>
                  <a:txBody>
                    <a:bodyPr/>
                    <a:lstStyle/>
                    <a:p>
                      <a:pPr algn="ctr" fontAlgn="b"/>
                      <a:r>
                        <a:rPr lang="en-US" sz="1400" b="0" i="0" u="none" strike="noStrike" dirty="0">
                          <a:solidFill>
                            <a:srgbClr val="000000"/>
                          </a:solidFill>
                          <a:effectLst/>
                          <a:latin typeface="Calibri"/>
                        </a:rPr>
                        <a:t>Friedrich Knuth</a:t>
                      </a:r>
                    </a:p>
                  </a:txBody>
                  <a:tcPr marL="12120" marR="12120" marT="12120" marB="0">
                    <a:lnL>
                      <a:noFill/>
                    </a:lnL>
                    <a:lnR>
                      <a:noFill/>
                    </a:lnR>
                    <a:lnT>
                      <a:noFill/>
                    </a:lnT>
                    <a:lnB>
                      <a:noFill/>
                    </a:lnB>
                    <a:solidFill>
                      <a:schemeClr val="accent6">
                        <a:lumMod val="20000"/>
                        <a:lumOff val="80000"/>
                      </a:schemeClr>
                    </a:solidFill>
                  </a:tcPr>
                </a:tc>
                <a:tc>
                  <a:txBody>
                    <a:bodyPr/>
                    <a:lstStyle/>
                    <a:p>
                      <a:pPr algn="ctr" fontAlgn="b"/>
                      <a:r>
                        <a:rPr lang="en-US" sz="1400" b="0" i="0" u="none" strike="noStrike" dirty="0" err="1">
                          <a:solidFill>
                            <a:srgbClr val="000000"/>
                          </a:solidFill>
                          <a:effectLst/>
                          <a:latin typeface="+mn-lt"/>
                        </a:rPr>
                        <a:t>Shashank</a:t>
                      </a:r>
                      <a:r>
                        <a:rPr lang="en-US" sz="1400" b="0" i="0" u="none" strike="noStrike" baseline="0" dirty="0">
                          <a:solidFill>
                            <a:srgbClr val="000000"/>
                          </a:solidFill>
                          <a:effectLst/>
                          <a:latin typeface="+mn-lt"/>
                        </a:rPr>
                        <a:t> </a:t>
                      </a:r>
                      <a:r>
                        <a:rPr lang="en-US" sz="1400" b="0" i="0" u="none" strike="noStrike" baseline="0" dirty="0" err="1">
                          <a:solidFill>
                            <a:srgbClr val="000000"/>
                          </a:solidFill>
                          <a:effectLst/>
                          <a:latin typeface="+mn-lt"/>
                        </a:rPr>
                        <a:t>Bhushan</a:t>
                      </a:r>
                      <a:endParaRPr lang="en-US" sz="1400" b="0" i="0" u="none" strike="noStrike" dirty="0">
                        <a:solidFill>
                          <a:srgbClr val="000000"/>
                        </a:solidFill>
                        <a:effectLst/>
                        <a:latin typeface="+mn-lt"/>
                      </a:endParaRPr>
                    </a:p>
                  </a:txBody>
                  <a:tcPr marL="12120" marR="12120" marT="12120" marB="0">
                    <a:lnL>
                      <a:noFill/>
                    </a:lnL>
                    <a:lnR>
                      <a:noFill/>
                    </a:lnR>
                    <a:lnT>
                      <a:noFill/>
                    </a:lnT>
                    <a:lnB>
                      <a:noFill/>
                    </a:lnB>
                    <a:solidFill>
                      <a:schemeClr val="accent6">
                        <a:lumMod val="20000"/>
                        <a:lumOff val="80000"/>
                      </a:schemeClr>
                    </a:solidFill>
                  </a:tcPr>
                </a:tc>
                <a:tc gridSpan="10">
                  <a:txBody>
                    <a:bodyPr/>
                    <a:lstStyle/>
                    <a:p>
                      <a:pPr algn="ctr" fontAlgn="b"/>
                      <a:r>
                        <a:rPr lang="en-US" sz="1400" b="0" i="0" u="none" strike="noStrike" dirty="0">
                          <a:solidFill>
                            <a:srgbClr val="000000"/>
                          </a:solidFill>
                          <a:effectLst/>
                          <a:latin typeface="Calibri"/>
                        </a:rPr>
                        <a:t>Glaciers</a:t>
                      </a:r>
                    </a:p>
                  </a:txBody>
                  <a:tcPr marL="12120" marR="12120" marT="12120" marB="0">
                    <a:lnL>
                      <a:noFill/>
                    </a:lnL>
                    <a:lnR>
                      <a:noFill/>
                    </a:lnR>
                    <a:lnT>
                      <a:noFill/>
                    </a:lnT>
                    <a:lnB>
                      <a:noFill/>
                    </a:lnB>
                    <a:solidFill>
                      <a:schemeClr val="accent6">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400" b="0" i="0" u="none" strike="noStrike" dirty="0">
                          <a:solidFill>
                            <a:srgbClr val="000000"/>
                          </a:solidFill>
                          <a:effectLst/>
                          <a:latin typeface="Calibri"/>
                        </a:rPr>
                        <a:t>26-Nov</a:t>
                      </a:r>
                    </a:p>
                  </a:txBody>
                  <a:tcPr marL="12120" marR="12120" marT="1212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10005"/>
                  </a:ext>
                </a:extLst>
              </a:tr>
              <a:tr h="186651">
                <a:tc>
                  <a:txBody>
                    <a:bodyPr/>
                    <a:lstStyle/>
                    <a:p>
                      <a:pPr algn="ctr" fontAlgn="b"/>
                      <a:r>
                        <a:rPr lang="en-US" sz="1400" b="0" i="0" u="none" strike="noStrike" dirty="0">
                          <a:solidFill>
                            <a:srgbClr val="000000"/>
                          </a:solidFill>
                          <a:effectLst/>
                          <a:latin typeface="Calibri"/>
                        </a:rPr>
                        <a:t>David </a:t>
                      </a:r>
                      <a:r>
                        <a:rPr lang="en-US" sz="1400" b="0" i="0" u="none" strike="noStrike" dirty="0" err="1">
                          <a:solidFill>
                            <a:srgbClr val="000000"/>
                          </a:solidFill>
                          <a:effectLst/>
                          <a:latin typeface="Calibri"/>
                        </a:rPr>
                        <a:t>Freidlander</a:t>
                      </a:r>
                      <a:endParaRPr lang="en-US" sz="1400" b="0" i="0" u="none" strike="noStrike" dirty="0">
                        <a:solidFill>
                          <a:srgbClr val="000000"/>
                        </a:solidFill>
                        <a:effectLst/>
                        <a:latin typeface="Calibri"/>
                      </a:endParaRPr>
                    </a:p>
                  </a:txBody>
                  <a:tcPr marL="12120" marR="12120" marT="12120" marB="0">
                    <a:lnL>
                      <a:noFill/>
                    </a:lnL>
                    <a:lnR>
                      <a:noFill/>
                    </a:lnR>
                    <a:lnT>
                      <a:noFill/>
                    </a:lnT>
                    <a:lnB>
                      <a:noFill/>
                    </a:lnB>
                  </a:tcPr>
                </a:tc>
                <a:tc>
                  <a:txBody>
                    <a:bodyPr/>
                    <a:lstStyle/>
                    <a:p>
                      <a:pPr algn="ctr" fontAlgn="b"/>
                      <a:r>
                        <a:rPr lang="en-US" sz="1400" b="0" i="0" u="none" strike="noStrike" dirty="0" err="1">
                          <a:solidFill>
                            <a:srgbClr val="000000"/>
                          </a:solidFill>
                          <a:effectLst/>
                          <a:latin typeface="Calibri"/>
                        </a:rPr>
                        <a:t>Hedda</a:t>
                      </a:r>
                      <a:r>
                        <a:rPr lang="en-US" sz="1400" b="0" i="0" u="none" strike="noStrike" dirty="0">
                          <a:solidFill>
                            <a:srgbClr val="000000"/>
                          </a:solidFill>
                          <a:effectLst/>
                          <a:latin typeface="Calibri"/>
                        </a:rPr>
                        <a:t> </a:t>
                      </a:r>
                      <a:r>
                        <a:rPr lang="en-US" sz="1400" b="0" i="0" u="none" strike="noStrike" dirty="0" err="1">
                          <a:solidFill>
                            <a:srgbClr val="000000"/>
                          </a:solidFill>
                          <a:effectLst/>
                          <a:latin typeface="Calibri"/>
                        </a:rPr>
                        <a:t>Hagman</a:t>
                      </a:r>
                      <a:endParaRPr lang="en-US" sz="1400" b="0" i="0" u="none" strike="noStrike" dirty="0">
                        <a:solidFill>
                          <a:srgbClr val="000000"/>
                        </a:solidFill>
                        <a:effectLst/>
                        <a:latin typeface="Calibri"/>
                      </a:endParaRPr>
                    </a:p>
                  </a:txBody>
                  <a:tcPr marL="12120" marR="12120" marT="12120" marB="0">
                    <a:lnL>
                      <a:noFill/>
                    </a:lnL>
                    <a:lnR>
                      <a:noFill/>
                    </a:lnR>
                    <a:lnT>
                      <a:noFill/>
                    </a:lnT>
                    <a:lnB>
                      <a:noFill/>
                    </a:lnB>
                  </a:tcPr>
                </a:tc>
                <a:tc gridSpan="8">
                  <a:txBody>
                    <a:bodyPr/>
                    <a:lstStyle/>
                    <a:p>
                      <a:pPr algn="ctr" fontAlgn="b"/>
                      <a:r>
                        <a:rPr lang="en-US" sz="1400" b="0" i="0" u="none" strike="noStrike" dirty="0">
                          <a:solidFill>
                            <a:srgbClr val="000000"/>
                          </a:solidFill>
                          <a:effectLst/>
                          <a:latin typeface="Calibri"/>
                        </a:rPr>
                        <a:t>Stream temperature</a:t>
                      </a:r>
                      <a:r>
                        <a:rPr lang="en-US" sz="1400" b="0" i="0" u="none" strike="noStrike" baseline="0" dirty="0">
                          <a:solidFill>
                            <a:srgbClr val="000000"/>
                          </a:solidFill>
                          <a:effectLst/>
                          <a:latin typeface="Calibri"/>
                        </a:rPr>
                        <a:t> and snowmelt</a:t>
                      </a:r>
                      <a:endParaRPr lang="en-US" sz="1400" b="0" i="0" u="none" strike="noStrike" dirty="0">
                        <a:solidFill>
                          <a:srgbClr val="000000"/>
                        </a:solidFill>
                        <a:effectLst/>
                        <a:latin typeface="Calibri"/>
                      </a:endParaRPr>
                    </a:p>
                  </a:txBody>
                  <a:tcPr marL="12120" marR="12120" marT="12120" marB="0">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US" sz="1400" b="0" i="0" u="none" strike="noStrike">
                        <a:solidFill>
                          <a:srgbClr val="000000"/>
                        </a:solidFill>
                        <a:effectLst/>
                        <a:latin typeface="Calibri"/>
                      </a:endParaRPr>
                    </a:p>
                  </a:txBody>
                  <a:tcPr marL="12120" marR="12120" marT="12120" marB="0">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endParaRPr lang="en-US" dirty="0"/>
                    </a:p>
                  </a:txBody>
                  <a:tcPr marL="12120" marR="12120" marT="12120" marB="0">
                    <a:lnL>
                      <a:noFill/>
                    </a:lnL>
                    <a:lnR>
                      <a:noFill/>
                    </a:lnR>
                    <a:lnT>
                      <a:noFill/>
                    </a:lnT>
                    <a:lnB>
                      <a:noFill/>
                    </a:lnB>
                  </a:tcPr>
                </a:tc>
                <a:tc>
                  <a:txBody>
                    <a:bodyPr/>
                    <a:lstStyle/>
                    <a:p>
                      <a:pPr algn="ctr" fontAlgn="b"/>
                      <a:endParaRPr lang="en-US" sz="1400" b="0" i="0" u="none" strike="noStrike">
                        <a:solidFill>
                          <a:srgbClr val="000000"/>
                        </a:solidFill>
                        <a:effectLst/>
                        <a:latin typeface="Calibri"/>
                      </a:endParaRPr>
                    </a:p>
                  </a:txBody>
                  <a:tcPr marL="12120" marR="12120" marT="12120" marB="0">
                    <a:lnL>
                      <a:noFill/>
                    </a:lnL>
                    <a:lnR>
                      <a:noFill/>
                    </a:lnR>
                    <a:lnT>
                      <a:noFill/>
                    </a:lnT>
                    <a:lnB>
                      <a:noFill/>
                    </a:lnB>
                  </a:tcPr>
                </a:tc>
                <a:tc>
                  <a:txBody>
                    <a:bodyPr/>
                    <a:lstStyle/>
                    <a:p>
                      <a:pPr algn="ctr" fontAlgn="b"/>
                      <a:r>
                        <a:rPr lang="en-US" sz="1400" b="0" i="0" u="none" strike="noStrike" dirty="0">
                          <a:solidFill>
                            <a:srgbClr val="000000"/>
                          </a:solidFill>
                          <a:effectLst/>
                          <a:latin typeface="Calibri"/>
                        </a:rPr>
                        <a:t>3-Dec</a:t>
                      </a:r>
                    </a:p>
                  </a:txBody>
                  <a:tcPr marL="12120" marR="12120" marT="12120" marB="0">
                    <a:lnL>
                      <a:noFill/>
                    </a:lnL>
                    <a:lnR>
                      <a:noFill/>
                    </a:lnR>
                    <a:lnT>
                      <a:noFill/>
                    </a:lnT>
                    <a:lnB>
                      <a:noFill/>
                    </a:lnB>
                  </a:tcPr>
                </a:tc>
                <a:extLst>
                  <a:ext uri="{0D108BD9-81ED-4DB2-BD59-A6C34878D82A}">
                    <a16:rowId xmlns:a16="http://schemas.microsoft.com/office/drawing/2014/main" val="10006"/>
                  </a:ext>
                </a:extLst>
              </a:tr>
              <a:tr h="186651">
                <a:tc>
                  <a:txBody>
                    <a:bodyPr/>
                    <a:lstStyle/>
                    <a:p>
                      <a:pPr algn="ctr" fontAlgn="b"/>
                      <a:r>
                        <a:rPr lang="en-US" sz="1400" b="0" i="0" u="none" strike="noStrike" dirty="0">
                          <a:solidFill>
                            <a:srgbClr val="000000"/>
                          </a:solidFill>
                          <a:effectLst/>
                          <a:latin typeface="Calibri"/>
                        </a:rPr>
                        <a:t>Drew </a:t>
                      </a:r>
                      <a:r>
                        <a:rPr lang="en-US" sz="1400" b="0" i="0" u="none" strike="noStrike" dirty="0" err="1">
                          <a:solidFill>
                            <a:srgbClr val="000000"/>
                          </a:solidFill>
                          <a:effectLst/>
                          <a:latin typeface="Calibri"/>
                        </a:rPr>
                        <a:t>Bruman</a:t>
                      </a:r>
                      <a:endParaRPr lang="en-US" sz="1400" b="0" i="0" u="none" strike="noStrike" dirty="0">
                        <a:solidFill>
                          <a:srgbClr val="000000"/>
                        </a:solidFill>
                        <a:effectLst/>
                        <a:latin typeface="Calibri"/>
                      </a:endParaRPr>
                    </a:p>
                  </a:txBody>
                  <a:tcPr marL="12120" marR="12120" marT="12120" marB="0">
                    <a:lnL>
                      <a:noFill/>
                    </a:lnL>
                    <a:lnR>
                      <a:noFill/>
                    </a:lnR>
                    <a:lnT>
                      <a:noFill/>
                    </a:lnT>
                    <a:lnB>
                      <a:noFill/>
                    </a:lnB>
                  </a:tcPr>
                </a:tc>
                <a:tc>
                  <a:txBody>
                    <a:bodyPr/>
                    <a:lstStyle/>
                    <a:p>
                      <a:pPr algn="ctr" fontAlgn="b"/>
                      <a:r>
                        <a:rPr lang="en-US" sz="1400" b="0" i="0" u="none" strike="noStrike" dirty="0" err="1">
                          <a:solidFill>
                            <a:srgbClr val="000000"/>
                          </a:solidFill>
                          <a:effectLst/>
                          <a:latin typeface="Calibri"/>
                        </a:rPr>
                        <a:t>Leily</a:t>
                      </a:r>
                      <a:r>
                        <a:rPr lang="en-US" sz="1400" b="0" i="0" u="none" strike="noStrike" dirty="0">
                          <a:solidFill>
                            <a:srgbClr val="000000"/>
                          </a:solidFill>
                          <a:effectLst/>
                          <a:latin typeface="Calibri"/>
                        </a:rPr>
                        <a:t> </a:t>
                      </a:r>
                      <a:r>
                        <a:rPr lang="en-US" sz="1400" b="0" i="0" u="none" strike="noStrike" dirty="0" err="1">
                          <a:solidFill>
                            <a:srgbClr val="000000"/>
                          </a:solidFill>
                          <a:effectLst/>
                          <a:latin typeface="Calibri"/>
                        </a:rPr>
                        <a:t>Mojarab</a:t>
                      </a:r>
                      <a:endParaRPr lang="en-US" sz="1400" b="0" i="0" u="none" strike="noStrike" dirty="0">
                        <a:solidFill>
                          <a:srgbClr val="000000"/>
                        </a:solidFill>
                        <a:effectLst/>
                        <a:latin typeface="Calibri"/>
                      </a:endParaRPr>
                    </a:p>
                  </a:txBody>
                  <a:tcPr marL="12120" marR="12120" marT="12120" marB="0">
                    <a:lnL>
                      <a:noFill/>
                    </a:lnL>
                    <a:lnR>
                      <a:noFill/>
                    </a:lnR>
                    <a:lnT>
                      <a:noFill/>
                    </a:lnT>
                    <a:lnB>
                      <a:noFill/>
                    </a:lnB>
                  </a:tcPr>
                </a:tc>
                <a:tc gridSpan="6">
                  <a:txBody>
                    <a:bodyPr/>
                    <a:lstStyle/>
                    <a:p>
                      <a:pPr algn="ctr" fontAlgn="b"/>
                      <a:r>
                        <a:rPr lang="en-US" sz="1400" b="0" i="0" u="none" strike="noStrike" dirty="0">
                          <a:solidFill>
                            <a:srgbClr val="000000"/>
                          </a:solidFill>
                          <a:effectLst/>
                          <a:latin typeface="+mn-lt"/>
                        </a:rPr>
                        <a:t>Stream temperature</a:t>
                      </a:r>
                      <a:r>
                        <a:rPr lang="en-US" sz="1400" b="0" i="0" u="none" strike="noStrike" baseline="0" dirty="0">
                          <a:solidFill>
                            <a:srgbClr val="000000"/>
                          </a:solidFill>
                          <a:effectLst/>
                          <a:latin typeface="+mn-lt"/>
                        </a:rPr>
                        <a:t> and snowmelt</a:t>
                      </a:r>
                      <a:endParaRPr lang="en-US" sz="1400" b="0" i="0" u="none" strike="noStrike" dirty="0">
                        <a:solidFill>
                          <a:srgbClr val="000000"/>
                        </a:solidFill>
                        <a:effectLst/>
                        <a:latin typeface="+mn-lt"/>
                      </a:endParaRPr>
                    </a:p>
                  </a:txBody>
                  <a:tcPr marL="12120" marR="12120" marT="12120" marB="0">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pPr algn="ctr" fontAlgn="b"/>
                      <a:endParaRPr lang="en-US" sz="1400" b="0" i="0" u="none" strike="noStrike">
                        <a:solidFill>
                          <a:srgbClr val="000000"/>
                        </a:solidFill>
                        <a:effectLst/>
                        <a:latin typeface="Calibri"/>
                      </a:endParaRPr>
                    </a:p>
                  </a:txBody>
                  <a:tcPr marL="12120" marR="12120" marT="12120" marB="0">
                    <a:lnL>
                      <a:noFill/>
                    </a:lnL>
                    <a:lnR>
                      <a:noFill/>
                    </a:lnR>
                    <a:lnT>
                      <a:noFill/>
                    </a:lnT>
                    <a:lnB>
                      <a:noFill/>
                    </a:lnB>
                  </a:tcPr>
                </a:tc>
                <a:tc hMerge="1">
                  <a:txBody>
                    <a:bodyPr/>
                    <a:lstStyle/>
                    <a:p>
                      <a:pPr algn="ctr" fontAlgn="b"/>
                      <a:endParaRPr lang="en-US" sz="1400" b="0" i="0" u="none" strike="noStrike">
                        <a:solidFill>
                          <a:srgbClr val="000000"/>
                        </a:solidFill>
                        <a:effectLst/>
                        <a:latin typeface="Calibri"/>
                      </a:endParaRPr>
                    </a:p>
                  </a:txBody>
                  <a:tcPr marL="12120" marR="12120" marT="12120" marB="0">
                    <a:lnL>
                      <a:noFill/>
                    </a:lnL>
                    <a:lnR>
                      <a:noFill/>
                    </a:lnR>
                    <a:lnT>
                      <a:noFill/>
                    </a:lnT>
                    <a:lnB>
                      <a:noFill/>
                    </a:lnB>
                  </a:tcPr>
                </a:tc>
                <a:tc hMerge="1">
                  <a:txBody>
                    <a:bodyPr/>
                    <a:lstStyle/>
                    <a:p>
                      <a:endParaRPr lang="en-US"/>
                    </a:p>
                  </a:txBody>
                  <a:tcPr/>
                </a:tc>
                <a:tc gridSpan="2">
                  <a:txBody>
                    <a:bodyPr/>
                    <a:lstStyle/>
                    <a:p>
                      <a:endParaRPr lang="en-US" dirty="0"/>
                    </a:p>
                  </a:txBody>
                  <a:tcPr marL="12120" marR="12120" marT="12120" marB="0">
                    <a:lnL>
                      <a:noFill/>
                    </a:lnL>
                    <a:lnR>
                      <a:noFill/>
                    </a:lnR>
                    <a:lnT>
                      <a:noFill/>
                    </a:lnT>
                    <a:lnB>
                      <a:noFill/>
                    </a:lnB>
                  </a:tcPr>
                </a:tc>
                <a:tc hMerge="1">
                  <a:txBody>
                    <a:bodyPr/>
                    <a:lstStyle/>
                    <a:p>
                      <a:endParaRPr lang="en-US"/>
                    </a:p>
                  </a:txBody>
                  <a:tcPr/>
                </a:tc>
                <a:tc>
                  <a:txBody>
                    <a:bodyPr/>
                    <a:lstStyle/>
                    <a:p>
                      <a:endParaRPr lang="en-US"/>
                    </a:p>
                  </a:txBody>
                  <a:tcPr marL="12120" marR="12120" marT="12120" marB="0">
                    <a:lnL>
                      <a:noFill/>
                    </a:lnL>
                    <a:lnR>
                      <a:noFill/>
                    </a:lnR>
                    <a:lnT>
                      <a:noFill/>
                    </a:lnT>
                    <a:lnB>
                      <a:noFill/>
                    </a:lnB>
                  </a:tcPr>
                </a:tc>
                <a:tc>
                  <a:txBody>
                    <a:bodyPr/>
                    <a:lstStyle/>
                    <a:p>
                      <a:pPr algn="ctr" fontAlgn="b"/>
                      <a:endParaRPr lang="en-US" sz="1400" b="0" i="0" u="none" strike="noStrike">
                        <a:solidFill>
                          <a:srgbClr val="000000"/>
                        </a:solidFill>
                        <a:effectLst/>
                        <a:latin typeface="Calibri"/>
                      </a:endParaRPr>
                    </a:p>
                  </a:txBody>
                  <a:tcPr marL="12120" marR="12120" marT="12120" marB="0">
                    <a:lnL>
                      <a:noFill/>
                    </a:lnL>
                    <a:lnR>
                      <a:noFill/>
                    </a:lnR>
                    <a:lnT>
                      <a:noFill/>
                    </a:lnT>
                    <a:lnB>
                      <a:noFill/>
                    </a:lnB>
                  </a:tcPr>
                </a:tc>
                <a:tc>
                  <a:txBody>
                    <a:bodyPr/>
                    <a:lstStyle/>
                    <a:p>
                      <a:pPr algn="ctr" fontAlgn="b"/>
                      <a:r>
                        <a:rPr lang="en-US" sz="1400" b="0" i="0" u="none" strike="noStrike" dirty="0">
                          <a:solidFill>
                            <a:srgbClr val="000000"/>
                          </a:solidFill>
                          <a:effectLst/>
                          <a:latin typeface="Calibri"/>
                        </a:rPr>
                        <a:t>3-Dec</a:t>
                      </a:r>
                    </a:p>
                  </a:txBody>
                  <a:tcPr marL="12120" marR="12120" marT="12120" marB="0">
                    <a:lnL>
                      <a:noFill/>
                    </a:lnL>
                    <a:lnR>
                      <a:noFill/>
                    </a:lnR>
                    <a:lnT>
                      <a:noFill/>
                    </a:lnT>
                    <a:lnB>
                      <a:noFill/>
                    </a:lnB>
                  </a:tcPr>
                </a:tc>
                <a:extLst>
                  <a:ext uri="{0D108BD9-81ED-4DB2-BD59-A6C34878D82A}">
                    <a16:rowId xmlns:a16="http://schemas.microsoft.com/office/drawing/2014/main" val="10007"/>
                  </a:ext>
                </a:extLst>
              </a:tr>
              <a:tr h="186651">
                <a:tc>
                  <a:txBody>
                    <a:bodyPr/>
                    <a:lstStyle/>
                    <a:p>
                      <a:pPr algn="ctr" fontAlgn="b"/>
                      <a:r>
                        <a:rPr lang="en-US" sz="1400" b="0" i="0" u="none" strike="noStrike" dirty="0" err="1">
                          <a:solidFill>
                            <a:srgbClr val="000000"/>
                          </a:solidFill>
                          <a:effectLst/>
                          <a:latin typeface="Calibri"/>
                        </a:rPr>
                        <a:t>Lightman</a:t>
                      </a:r>
                      <a:r>
                        <a:rPr lang="en-US" sz="1400" b="0" i="0" u="none" strike="noStrike" dirty="0">
                          <a:solidFill>
                            <a:srgbClr val="000000"/>
                          </a:solidFill>
                          <a:effectLst/>
                          <a:latin typeface="Calibri"/>
                        </a:rPr>
                        <a:t> He</a:t>
                      </a:r>
                    </a:p>
                  </a:txBody>
                  <a:tcPr marL="12120" marR="12120" marT="12120" marB="0">
                    <a:lnL>
                      <a:noFill/>
                    </a:lnL>
                    <a:lnR>
                      <a:noFill/>
                    </a:lnR>
                    <a:lnT>
                      <a:noFill/>
                    </a:lnT>
                    <a:lnB>
                      <a:noFill/>
                    </a:lnB>
                  </a:tcPr>
                </a:tc>
                <a:tc>
                  <a:txBody>
                    <a:bodyPr/>
                    <a:lstStyle/>
                    <a:p>
                      <a:pPr algn="ctr" fontAlgn="b"/>
                      <a:r>
                        <a:rPr lang="en-US" sz="1400" b="0" i="0" u="none" strike="noStrike" dirty="0" err="1">
                          <a:solidFill>
                            <a:srgbClr val="000000"/>
                          </a:solidFill>
                          <a:effectLst/>
                          <a:latin typeface="Calibri"/>
                        </a:rPr>
                        <a:t>Ximin</a:t>
                      </a:r>
                      <a:r>
                        <a:rPr lang="en-US" sz="1400" b="0" i="0" u="none" strike="noStrike" baseline="0" dirty="0">
                          <a:solidFill>
                            <a:srgbClr val="000000"/>
                          </a:solidFill>
                          <a:effectLst/>
                          <a:latin typeface="Calibri"/>
                        </a:rPr>
                        <a:t> Hu</a:t>
                      </a:r>
                      <a:endParaRPr lang="en-US" sz="1400" b="0" i="0" u="none" strike="noStrike" dirty="0">
                        <a:solidFill>
                          <a:srgbClr val="000000"/>
                        </a:solidFill>
                        <a:effectLst/>
                        <a:latin typeface="Calibri"/>
                      </a:endParaRPr>
                    </a:p>
                  </a:txBody>
                  <a:tcPr marL="12120" marR="12120" marT="12120" marB="0">
                    <a:lnL>
                      <a:noFill/>
                    </a:lnL>
                    <a:lnR>
                      <a:noFill/>
                    </a:lnR>
                    <a:lnT>
                      <a:noFill/>
                    </a:lnT>
                    <a:lnB>
                      <a:noFill/>
                    </a:lnB>
                  </a:tcPr>
                </a:tc>
                <a:tc gridSpan="10">
                  <a:txBody>
                    <a:bodyPr/>
                    <a:lstStyle/>
                    <a:p>
                      <a:pPr algn="ctr" fontAlgn="b"/>
                      <a:r>
                        <a:rPr lang="en-US" sz="1400" b="0" i="0" u="none" strike="noStrike" dirty="0">
                          <a:solidFill>
                            <a:srgbClr val="000000"/>
                          </a:solidFill>
                          <a:effectLst/>
                          <a:latin typeface="+mn-lt"/>
                        </a:rPr>
                        <a:t>Stream temperature</a:t>
                      </a:r>
                      <a:r>
                        <a:rPr lang="en-US" sz="1400" b="0" i="0" u="none" strike="noStrike" baseline="0" dirty="0">
                          <a:solidFill>
                            <a:srgbClr val="000000"/>
                          </a:solidFill>
                          <a:effectLst/>
                          <a:latin typeface="+mn-lt"/>
                        </a:rPr>
                        <a:t> and snowmelt</a:t>
                      </a:r>
                      <a:endParaRPr lang="en-US" sz="1400" b="0" i="0" u="none" strike="noStrike" dirty="0">
                        <a:solidFill>
                          <a:srgbClr val="000000"/>
                        </a:solidFill>
                        <a:effectLst/>
                        <a:latin typeface="+mn-lt"/>
                      </a:endParaRPr>
                    </a:p>
                  </a:txBody>
                  <a:tcPr marL="12120" marR="12120" marT="12120" marB="0">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400" b="0" i="0" u="none" strike="noStrike" dirty="0">
                          <a:solidFill>
                            <a:srgbClr val="000000"/>
                          </a:solidFill>
                          <a:effectLst/>
                          <a:latin typeface="Calibri"/>
                        </a:rPr>
                        <a:t>3-Dec</a:t>
                      </a:r>
                    </a:p>
                  </a:txBody>
                  <a:tcPr marL="12120" marR="12120" marT="12120" marB="0">
                    <a:lnL>
                      <a:noFill/>
                    </a:lnL>
                    <a:lnR>
                      <a:noFill/>
                    </a:lnR>
                    <a:lnT>
                      <a:noFill/>
                    </a:lnT>
                    <a:lnB>
                      <a:noFill/>
                    </a:lnB>
                  </a:tcPr>
                </a:tc>
                <a:extLst>
                  <a:ext uri="{0D108BD9-81ED-4DB2-BD59-A6C34878D82A}">
                    <a16:rowId xmlns:a16="http://schemas.microsoft.com/office/drawing/2014/main" val="10008"/>
                  </a:ext>
                </a:extLst>
              </a:tr>
              <a:tr h="186651">
                <a:tc>
                  <a:txBody>
                    <a:bodyPr/>
                    <a:lstStyle/>
                    <a:p>
                      <a:pPr algn="ctr" fontAlgn="b"/>
                      <a:r>
                        <a:rPr lang="en-US" sz="1400" b="0" i="0" u="none" strike="noStrike" dirty="0">
                          <a:solidFill>
                            <a:srgbClr val="000000"/>
                          </a:solidFill>
                          <a:effectLst/>
                          <a:latin typeface="Calibri"/>
                        </a:rPr>
                        <a:t>Vivian</a:t>
                      </a:r>
                      <a:r>
                        <a:rPr lang="en-US" sz="1400" b="0" i="0" u="none" strike="noStrike" baseline="0" dirty="0">
                          <a:solidFill>
                            <a:srgbClr val="000000"/>
                          </a:solidFill>
                          <a:effectLst/>
                          <a:latin typeface="Calibri"/>
                        </a:rPr>
                        <a:t> Griffey</a:t>
                      </a:r>
                      <a:endParaRPr lang="en-US" sz="1400" b="0" i="0" u="none" strike="noStrike" dirty="0">
                        <a:solidFill>
                          <a:srgbClr val="000000"/>
                        </a:solidFill>
                        <a:effectLst/>
                        <a:latin typeface="Calibri"/>
                      </a:endParaRPr>
                    </a:p>
                  </a:txBody>
                  <a:tcPr marL="12120" marR="12120" marT="12120" marB="0">
                    <a:lnL>
                      <a:noFill/>
                    </a:lnL>
                    <a:lnR>
                      <a:noFill/>
                    </a:lnR>
                    <a:lnT>
                      <a:noFill/>
                    </a:lnT>
                    <a:lnB>
                      <a:noFill/>
                    </a:lnB>
                  </a:tcPr>
                </a:tc>
                <a:tc>
                  <a:txBody>
                    <a:bodyPr/>
                    <a:lstStyle/>
                    <a:p>
                      <a:pPr algn="ctr" fontAlgn="b"/>
                      <a:r>
                        <a:rPr lang="en-US" sz="1400" b="0" i="0" u="none" strike="noStrike" dirty="0">
                          <a:solidFill>
                            <a:srgbClr val="000000"/>
                          </a:solidFill>
                          <a:effectLst/>
                          <a:latin typeface="Calibri"/>
                        </a:rPr>
                        <a:t>Jane</a:t>
                      </a:r>
                      <a:r>
                        <a:rPr lang="en-US" sz="1400" b="0" i="0" u="none" strike="noStrike" baseline="0" dirty="0">
                          <a:solidFill>
                            <a:srgbClr val="000000"/>
                          </a:solidFill>
                          <a:effectLst/>
                          <a:latin typeface="Calibri"/>
                        </a:rPr>
                        <a:t> Harrell</a:t>
                      </a:r>
                      <a:endParaRPr lang="en-US" sz="1400" b="0" i="0" u="none" strike="noStrike" dirty="0">
                        <a:solidFill>
                          <a:srgbClr val="000000"/>
                        </a:solidFill>
                        <a:effectLst/>
                        <a:latin typeface="Calibri"/>
                      </a:endParaRPr>
                    </a:p>
                  </a:txBody>
                  <a:tcPr marL="12120" marR="12120" marT="12120" marB="0">
                    <a:lnL>
                      <a:noFill/>
                    </a:lnL>
                    <a:lnR>
                      <a:noFill/>
                    </a:lnR>
                    <a:lnT>
                      <a:noFill/>
                    </a:lnT>
                    <a:lnB>
                      <a:noFill/>
                    </a:lnB>
                  </a:tcPr>
                </a:tc>
                <a:tc gridSpan="7">
                  <a:txBody>
                    <a:bodyPr/>
                    <a:lstStyle/>
                    <a:p>
                      <a:pPr algn="ctr" fontAlgn="b"/>
                      <a:r>
                        <a:rPr lang="en-US" sz="1400" b="0" i="0" u="none" strike="noStrike" dirty="0">
                          <a:solidFill>
                            <a:srgbClr val="000000"/>
                          </a:solidFill>
                          <a:effectLst/>
                          <a:latin typeface="Calibri"/>
                        </a:rPr>
                        <a:t>Columbia</a:t>
                      </a:r>
                      <a:r>
                        <a:rPr lang="en-US" sz="1400" b="0" i="0" u="none" strike="noStrike" baseline="0" dirty="0">
                          <a:solidFill>
                            <a:srgbClr val="000000"/>
                          </a:solidFill>
                          <a:effectLst/>
                          <a:latin typeface="Calibri"/>
                        </a:rPr>
                        <a:t> </a:t>
                      </a:r>
                      <a:r>
                        <a:rPr lang="en-US" sz="1400" b="0" i="0" u="none" strike="noStrike" baseline="0" dirty="0" err="1">
                          <a:solidFill>
                            <a:srgbClr val="000000"/>
                          </a:solidFill>
                          <a:effectLst/>
                          <a:latin typeface="Calibri"/>
                        </a:rPr>
                        <a:t>Streamflow</a:t>
                      </a:r>
                      <a:r>
                        <a:rPr lang="en-US" sz="1400" b="0" i="0" u="none" strike="noStrike" baseline="0" dirty="0">
                          <a:solidFill>
                            <a:srgbClr val="000000"/>
                          </a:solidFill>
                          <a:effectLst/>
                          <a:latin typeface="Calibri"/>
                        </a:rPr>
                        <a:t> and Climate Change</a:t>
                      </a:r>
                      <a:endParaRPr lang="en-US" sz="1400" b="0" i="0" u="none" strike="noStrike" dirty="0">
                        <a:solidFill>
                          <a:srgbClr val="000000"/>
                        </a:solidFill>
                        <a:effectLst/>
                        <a:latin typeface="Calibri"/>
                      </a:endParaRPr>
                    </a:p>
                  </a:txBody>
                  <a:tcPr marL="12120" marR="12120" marT="12120" marB="0">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US" sz="1400" b="0" i="0" u="none" strike="noStrike" dirty="0">
                        <a:solidFill>
                          <a:srgbClr val="000000"/>
                        </a:solidFill>
                        <a:effectLst/>
                        <a:latin typeface="Calibri"/>
                      </a:endParaRPr>
                    </a:p>
                  </a:txBody>
                  <a:tcPr marL="12120" marR="12120" marT="12120" marB="0">
                    <a:lnL>
                      <a:noFill/>
                    </a:lnL>
                    <a:lnR>
                      <a:noFill/>
                    </a:lnR>
                    <a:lnT>
                      <a:noFill/>
                    </a:lnT>
                    <a:lnB>
                      <a:noFill/>
                    </a:lnB>
                  </a:tcPr>
                </a:tc>
                <a:tc hMerge="1">
                  <a:txBody>
                    <a:bodyPr/>
                    <a:lstStyle/>
                    <a:p>
                      <a:endParaRPr lang="en-US"/>
                    </a:p>
                  </a:txBody>
                  <a:tcPr/>
                </a:tc>
                <a:tc hMerge="1">
                  <a:txBody>
                    <a:bodyPr/>
                    <a:lstStyle/>
                    <a:p>
                      <a:endParaRPr lang="en-US"/>
                    </a:p>
                  </a:txBody>
                  <a:tcPr/>
                </a:tc>
                <a:tc gridSpan="2">
                  <a:txBody>
                    <a:bodyPr/>
                    <a:lstStyle/>
                    <a:p>
                      <a:endParaRPr lang="en-US" dirty="0"/>
                    </a:p>
                  </a:txBody>
                  <a:tcPr marL="12120" marR="12120" marT="12120" marB="0">
                    <a:lnL>
                      <a:noFill/>
                    </a:lnL>
                    <a:lnR>
                      <a:noFill/>
                    </a:lnR>
                    <a:lnT>
                      <a:noFill/>
                    </a:lnT>
                    <a:lnB>
                      <a:noFill/>
                    </a:lnB>
                  </a:tcPr>
                </a:tc>
                <a:tc hMerge="1">
                  <a:txBody>
                    <a:bodyPr/>
                    <a:lstStyle/>
                    <a:p>
                      <a:endParaRPr lang="en-US"/>
                    </a:p>
                  </a:txBody>
                  <a:tcPr/>
                </a:tc>
                <a:tc>
                  <a:txBody>
                    <a:bodyPr/>
                    <a:lstStyle/>
                    <a:p>
                      <a:pPr algn="ctr" fontAlgn="b"/>
                      <a:endParaRPr lang="en-US" sz="1400" b="0" i="0" u="none" strike="noStrike">
                        <a:solidFill>
                          <a:srgbClr val="000000"/>
                        </a:solidFill>
                        <a:effectLst/>
                        <a:latin typeface="Calibri"/>
                      </a:endParaRPr>
                    </a:p>
                  </a:txBody>
                  <a:tcPr marL="12120" marR="12120" marT="12120" marB="0">
                    <a:lnL>
                      <a:noFill/>
                    </a:lnL>
                    <a:lnR>
                      <a:noFill/>
                    </a:lnR>
                    <a:lnT>
                      <a:noFill/>
                    </a:lnT>
                    <a:lnB>
                      <a:noFill/>
                    </a:lnB>
                  </a:tcPr>
                </a:tc>
                <a:tc>
                  <a:txBody>
                    <a:bodyPr/>
                    <a:lstStyle/>
                    <a:p>
                      <a:pPr algn="ctr" fontAlgn="b"/>
                      <a:r>
                        <a:rPr lang="en-US" sz="1400" b="0" i="0" u="none" strike="noStrike" dirty="0">
                          <a:solidFill>
                            <a:srgbClr val="000000"/>
                          </a:solidFill>
                          <a:effectLst/>
                          <a:latin typeface="Calibri"/>
                        </a:rPr>
                        <a:t>3-Dec</a:t>
                      </a:r>
                    </a:p>
                  </a:txBody>
                  <a:tcPr marL="12120" marR="12120" marT="12120" marB="0">
                    <a:lnL>
                      <a:noFill/>
                    </a:lnL>
                    <a:lnR>
                      <a:noFill/>
                    </a:lnR>
                    <a:lnT>
                      <a:noFill/>
                    </a:lnT>
                    <a:lnB>
                      <a:noFill/>
                    </a:lnB>
                  </a:tcPr>
                </a:tc>
                <a:extLst>
                  <a:ext uri="{0D108BD9-81ED-4DB2-BD59-A6C34878D82A}">
                    <a16:rowId xmlns:a16="http://schemas.microsoft.com/office/drawing/2014/main" val="10009"/>
                  </a:ext>
                </a:extLst>
              </a:tr>
              <a:tr h="186651">
                <a:tc>
                  <a:txBody>
                    <a:bodyPr/>
                    <a:lstStyle/>
                    <a:p>
                      <a:pPr algn="ctr" fontAlgn="b"/>
                      <a:r>
                        <a:rPr lang="en-US" sz="1400" b="0" i="0" u="none" strike="noStrike" dirty="0" err="1">
                          <a:solidFill>
                            <a:srgbClr val="000000"/>
                          </a:solidFill>
                          <a:effectLst/>
                          <a:latin typeface="Calibri"/>
                        </a:rPr>
                        <a:t>Bejin</a:t>
                      </a:r>
                      <a:r>
                        <a:rPr lang="en-US" sz="1400" b="0" i="0" u="none" strike="noStrike" dirty="0">
                          <a:solidFill>
                            <a:srgbClr val="000000"/>
                          </a:solidFill>
                          <a:effectLst/>
                          <a:latin typeface="Calibri"/>
                        </a:rPr>
                        <a:t> </a:t>
                      </a:r>
                      <a:r>
                        <a:rPr lang="en-US" sz="1400" b="0" i="0" u="none" strike="noStrike" dirty="0" err="1">
                          <a:solidFill>
                            <a:srgbClr val="000000"/>
                          </a:solidFill>
                          <a:effectLst/>
                          <a:latin typeface="Calibri"/>
                        </a:rPr>
                        <a:t>Bekbulat</a:t>
                      </a:r>
                      <a:endParaRPr lang="en-US" sz="1400" b="0" i="0" u="none" strike="noStrike" dirty="0">
                        <a:solidFill>
                          <a:srgbClr val="000000"/>
                        </a:solidFill>
                        <a:effectLst/>
                        <a:latin typeface="Calibri"/>
                      </a:endParaRPr>
                    </a:p>
                  </a:txBody>
                  <a:tcPr marL="12120" marR="12120" marT="12120" marB="0">
                    <a:lnL>
                      <a:noFill/>
                    </a:lnL>
                    <a:lnR>
                      <a:noFill/>
                    </a:lnR>
                    <a:lnT>
                      <a:noFill/>
                    </a:lnT>
                    <a:lnB>
                      <a:noFill/>
                    </a:lnB>
                  </a:tcPr>
                </a:tc>
                <a:tc>
                  <a:txBody>
                    <a:bodyPr/>
                    <a:lstStyle/>
                    <a:p>
                      <a:pPr algn="ctr" fontAlgn="b"/>
                      <a:endParaRPr lang="en-US" sz="1400" b="0" i="0" u="none" strike="noStrike" dirty="0">
                        <a:solidFill>
                          <a:srgbClr val="000000"/>
                        </a:solidFill>
                        <a:effectLst/>
                        <a:latin typeface="Calibri"/>
                      </a:endParaRPr>
                    </a:p>
                  </a:txBody>
                  <a:tcPr marL="12120" marR="12120" marT="12120" marB="0">
                    <a:lnL>
                      <a:noFill/>
                    </a:lnL>
                    <a:lnR>
                      <a:noFill/>
                    </a:lnR>
                    <a:lnT>
                      <a:noFill/>
                    </a:lnT>
                    <a:lnB>
                      <a:noFill/>
                    </a:lnB>
                  </a:tcPr>
                </a:tc>
                <a:tc gridSpan="7">
                  <a:txBody>
                    <a:bodyPr/>
                    <a:lstStyle/>
                    <a:p>
                      <a:pPr algn="ctr" fontAlgn="b"/>
                      <a:r>
                        <a:rPr lang="en-US" sz="1400" b="0" i="0" u="none" strike="noStrike" dirty="0">
                          <a:solidFill>
                            <a:srgbClr val="000000"/>
                          </a:solidFill>
                          <a:effectLst/>
                          <a:latin typeface="Calibri"/>
                        </a:rPr>
                        <a:t>Air Pollution</a:t>
                      </a:r>
                    </a:p>
                  </a:txBody>
                  <a:tcPr marL="12120" marR="12120" marT="12120" marB="0">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US" sz="1400" b="0" i="0" u="none" strike="noStrike" dirty="0">
                        <a:solidFill>
                          <a:srgbClr val="000000"/>
                        </a:solidFill>
                        <a:effectLst/>
                        <a:latin typeface="Calibri"/>
                      </a:endParaRPr>
                    </a:p>
                  </a:txBody>
                  <a:tcPr marL="12120" marR="12120" marT="12120" marB="0">
                    <a:lnL>
                      <a:noFill/>
                    </a:lnL>
                    <a:lnR>
                      <a:noFill/>
                    </a:lnR>
                    <a:lnT>
                      <a:noFill/>
                    </a:lnT>
                    <a:lnB>
                      <a:noFill/>
                    </a:lnB>
                  </a:tcPr>
                </a:tc>
                <a:tc hMerge="1">
                  <a:txBody>
                    <a:bodyPr/>
                    <a:lstStyle/>
                    <a:p>
                      <a:endParaRPr lang="en-US"/>
                    </a:p>
                  </a:txBody>
                  <a:tcPr/>
                </a:tc>
                <a:tc hMerge="1">
                  <a:txBody>
                    <a:bodyPr/>
                    <a:lstStyle/>
                    <a:p>
                      <a:endParaRPr lang="en-US"/>
                    </a:p>
                  </a:txBody>
                  <a:tcPr/>
                </a:tc>
                <a:tc gridSpan="2">
                  <a:txBody>
                    <a:bodyPr/>
                    <a:lstStyle/>
                    <a:p>
                      <a:endParaRPr lang="en-US"/>
                    </a:p>
                  </a:txBody>
                  <a:tcPr marL="12120" marR="12120" marT="12120" marB="0">
                    <a:lnL>
                      <a:noFill/>
                    </a:lnL>
                    <a:lnR>
                      <a:noFill/>
                    </a:lnR>
                    <a:lnT>
                      <a:noFill/>
                    </a:lnT>
                    <a:lnB>
                      <a:noFill/>
                    </a:lnB>
                  </a:tcPr>
                </a:tc>
                <a:tc hMerge="1">
                  <a:txBody>
                    <a:bodyPr/>
                    <a:lstStyle/>
                    <a:p>
                      <a:endParaRPr lang="en-US"/>
                    </a:p>
                  </a:txBody>
                  <a:tcPr/>
                </a:tc>
                <a:tc>
                  <a:txBody>
                    <a:bodyPr/>
                    <a:lstStyle/>
                    <a:p>
                      <a:pPr algn="ctr" fontAlgn="b"/>
                      <a:endParaRPr lang="en-US" sz="1400" b="0" i="0" u="none" strike="noStrike" dirty="0">
                        <a:solidFill>
                          <a:srgbClr val="000000"/>
                        </a:solidFill>
                        <a:effectLst/>
                        <a:latin typeface="Calibri"/>
                      </a:endParaRPr>
                    </a:p>
                  </a:txBody>
                  <a:tcPr marL="12120" marR="12120" marT="12120" marB="0">
                    <a:lnL>
                      <a:noFill/>
                    </a:lnL>
                    <a:lnR>
                      <a:noFill/>
                    </a:lnR>
                    <a:lnT>
                      <a:noFill/>
                    </a:lnT>
                    <a:lnB>
                      <a:noFill/>
                    </a:lnB>
                  </a:tcPr>
                </a:tc>
                <a:tc>
                  <a:txBody>
                    <a:bodyPr/>
                    <a:lstStyle/>
                    <a:p>
                      <a:pPr algn="ctr" fontAlgn="b"/>
                      <a:r>
                        <a:rPr lang="en-US" sz="1400" b="0" i="0" u="none" strike="noStrike" dirty="0">
                          <a:solidFill>
                            <a:srgbClr val="000000"/>
                          </a:solidFill>
                          <a:effectLst/>
                          <a:latin typeface="Calibri"/>
                        </a:rPr>
                        <a:t>3-Dec</a:t>
                      </a:r>
                    </a:p>
                  </a:txBody>
                  <a:tcPr marL="12120" marR="12120" marT="12120" marB="0">
                    <a:lnL>
                      <a:noFill/>
                    </a:lnL>
                    <a:lnR>
                      <a:noFill/>
                    </a:lnR>
                    <a:lnT>
                      <a:noFill/>
                    </a:lnT>
                    <a:lnB>
                      <a:noFill/>
                    </a:lnB>
                  </a:tcPr>
                </a:tc>
                <a:extLst>
                  <a:ext uri="{0D108BD9-81ED-4DB2-BD59-A6C34878D82A}">
                    <a16:rowId xmlns:a16="http://schemas.microsoft.com/office/drawing/2014/main" val="10010"/>
                  </a:ext>
                </a:extLst>
              </a:tr>
              <a:tr h="186651">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Michelle Hu</a:t>
                      </a:r>
                    </a:p>
                  </a:txBody>
                  <a:tcPr marL="12120" marR="12120" marT="12120" marB="0">
                    <a:lnL>
                      <a:noFill/>
                    </a:lnL>
                    <a:lnR>
                      <a:noFill/>
                    </a:lnR>
                    <a:lnT>
                      <a:noFill/>
                    </a:lnT>
                    <a:lnB>
                      <a:noFill/>
                    </a:lnB>
                    <a:solidFill>
                      <a:schemeClr val="accent4">
                        <a:lumMod val="20000"/>
                        <a:lumOff val="80000"/>
                      </a:schemeClr>
                    </a:solidFill>
                  </a:tcPr>
                </a:tc>
                <a:tc>
                  <a:txBody>
                    <a:bodyPr/>
                    <a:lstStyle/>
                    <a:p>
                      <a:pPr algn="ctr" fontAlgn="b"/>
                      <a:r>
                        <a:rPr lang="en-US" sz="1400" b="0" i="0" u="none" strike="noStrike" dirty="0">
                          <a:solidFill>
                            <a:srgbClr val="000000"/>
                          </a:solidFill>
                          <a:effectLst/>
                          <a:latin typeface="Calibri"/>
                        </a:rPr>
                        <a:t>Joe Meyer</a:t>
                      </a:r>
                    </a:p>
                  </a:txBody>
                  <a:tcPr marL="12120" marR="12120" marT="12120" marB="0">
                    <a:lnL>
                      <a:noFill/>
                    </a:lnL>
                    <a:lnR>
                      <a:noFill/>
                    </a:lnR>
                    <a:lnT>
                      <a:noFill/>
                    </a:lnT>
                    <a:lnB>
                      <a:noFill/>
                    </a:lnB>
                    <a:solidFill>
                      <a:schemeClr val="accent4">
                        <a:lumMod val="20000"/>
                        <a:lumOff val="80000"/>
                      </a:schemeClr>
                    </a:solidFill>
                  </a:tcPr>
                </a:tc>
                <a:tc gridSpan="5">
                  <a:txBody>
                    <a:bodyPr/>
                    <a:lstStyle/>
                    <a:p>
                      <a:pPr algn="ctr" fontAlgn="b"/>
                      <a:r>
                        <a:rPr lang="en-US" sz="1400" b="0" i="0" u="none" strike="noStrike" dirty="0">
                          <a:solidFill>
                            <a:srgbClr val="000000"/>
                          </a:solidFill>
                          <a:effectLst/>
                          <a:latin typeface="Calibri"/>
                        </a:rPr>
                        <a:t>Glaciers</a:t>
                      </a:r>
                      <a:r>
                        <a:rPr lang="en-US" sz="1400" b="0" i="0" u="none" strike="noStrike" baseline="0" dirty="0">
                          <a:solidFill>
                            <a:srgbClr val="000000"/>
                          </a:solidFill>
                          <a:effectLst/>
                          <a:latin typeface="Calibri"/>
                        </a:rPr>
                        <a:t> or similar</a:t>
                      </a:r>
                      <a:endParaRPr lang="en-US" sz="1400" b="0" i="0" u="none" strike="noStrike" dirty="0">
                        <a:solidFill>
                          <a:srgbClr val="000000"/>
                        </a:solidFill>
                        <a:effectLst/>
                        <a:latin typeface="Calibri"/>
                      </a:endParaRPr>
                    </a:p>
                  </a:txBody>
                  <a:tcPr marL="12120" marR="12120" marT="12120" marB="0">
                    <a:lnL>
                      <a:noFill/>
                    </a:lnL>
                    <a:lnR>
                      <a:noFill/>
                    </a:lnR>
                    <a:lnT>
                      <a:noFill/>
                    </a:lnT>
                    <a:lnB>
                      <a:noFill/>
                    </a:lnB>
                    <a:solidFill>
                      <a:schemeClr val="accent4">
                        <a:lumMod val="20000"/>
                        <a:lumOff val="80000"/>
                      </a:schemeClr>
                    </a:solidFill>
                  </a:tcPr>
                </a:tc>
                <a:tc hMerge="1">
                  <a:txBody>
                    <a:bodyPr/>
                    <a:lstStyle/>
                    <a:p>
                      <a:endParaRPr lang="en-US"/>
                    </a:p>
                  </a:txBody>
                  <a:tcPr/>
                </a:tc>
                <a:tc hMerge="1">
                  <a:txBody>
                    <a:bodyPr/>
                    <a:lstStyle/>
                    <a:p>
                      <a:endParaRPr lang="en-US"/>
                    </a:p>
                  </a:txBody>
                  <a:tcPr/>
                </a:tc>
                <a:tc hMerge="1">
                  <a:txBody>
                    <a:bodyPr/>
                    <a:lstStyle/>
                    <a:p>
                      <a:pPr algn="ctr" fontAlgn="b"/>
                      <a:endParaRPr lang="en-US" sz="1400" b="0" i="0" u="none" strike="noStrike">
                        <a:solidFill>
                          <a:srgbClr val="000000"/>
                        </a:solidFill>
                        <a:effectLst/>
                        <a:latin typeface="Calibri"/>
                      </a:endParaRPr>
                    </a:p>
                  </a:txBody>
                  <a:tcPr marL="12120" marR="12120" marT="12120" marB="0">
                    <a:lnL>
                      <a:noFill/>
                    </a:lnL>
                    <a:lnR>
                      <a:noFill/>
                    </a:lnR>
                    <a:lnT>
                      <a:noFill/>
                    </a:lnT>
                    <a:lnB>
                      <a:noFill/>
                    </a:lnB>
                    <a:solidFill>
                      <a:schemeClr val="accent4">
                        <a:lumMod val="20000"/>
                        <a:lumOff val="80000"/>
                      </a:schemeClr>
                    </a:solidFill>
                  </a:tcPr>
                </a:tc>
                <a:tc hMerge="1">
                  <a:txBody>
                    <a:bodyPr/>
                    <a:lstStyle/>
                    <a:p>
                      <a:pPr algn="ctr" fontAlgn="b"/>
                      <a:endParaRPr lang="en-US" sz="1400" b="0" i="0" u="none" strike="noStrike">
                        <a:solidFill>
                          <a:srgbClr val="000000"/>
                        </a:solidFill>
                        <a:effectLst/>
                        <a:latin typeface="Calibri"/>
                      </a:endParaRPr>
                    </a:p>
                  </a:txBody>
                  <a:tcPr marL="12120" marR="12120" marT="12120" marB="0">
                    <a:lnL>
                      <a:noFill/>
                    </a:lnL>
                    <a:lnR>
                      <a:noFill/>
                    </a:lnR>
                    <a:lnT>
                      <a:noFill/>
                    </a:lnT>
                    <a:lnB>
                      <a:noFill/>
                    </a:lnB>
                    <a:solidFill>
                      <a:schemeClr val="accent4">
                        <a:lumMod val="20000"/>
                        <a:lumOff val="80000"/>
                      </a:schemeClr>
                    </a:solidFill>
                  </a:tcPr>
                </a:tc>
                <a:tc gridSpan="2">
                  <a:txBody>
                    <a:bodyPr/>
                    <a:lstStyle/>
                    <a:p>
                      <a:endParaRPr lang="en-US" dirty="0"/>
                    </a:p>
                  </a:txBody>
                  <a:tcPr marL="12120" marR="12120" marT="12120" marB="0">
                    <a:lnL>
                      <a:noFill/>
                    </a:lnL>
                    <a:lnR>
                      <a:noFill/>
                    </a:lnR>
                    <a:lnT>
                      <a:noFill/>
                    </a:lnT>
                    <a:lnB>
                      <a:noFill/>
                    </a:lnB>
                    <a:solidFill>
                      <a:schemeClr val="accent4">
                        <a:lumMod val="20000"/>
                        <a:lumOff val="80000"/>
                      </a:schemeClr>
                    </a:solidFill>
                  </a:tcPr>
                </a:tc>
                <a:tc hMerge="1">
                  <a:txBody>
                    <a:bodyPr/>
                    <a:lstStyle/>
                    <a:p>
                      <a:endParaRPr lang="en-US"/>
                    </a:p>
                  </a:txBody>
                  <a:tcPr/>
                </a:tc>
                <a:tc gridSpan="2">
                  <a:txBody>
                    <a:bodyPr/>
                    <a:lstStyle/>
                    <a:p>
                      <a:endParaRPr lang="en-US"/>
                    </a:p>
                  </a:txBody>
                  <a:tcPr marL="12120" marR="12120" marT="12120" marB="0">
                    <a:lnL>
                      <a:noFill/>
                    </a:lnL>
                    <a:lnR>
                      <a:noFill/>
                    </a:lnR>
                    <a:lnT>
                      <a:noFill/>
                    </a:lnT>
                    <a:lnB>
                      <a:noFill/>
                    </a:lnB>
                    <a:solidFill>
                      <a:schemeClr val="accent4">
                        <a:lumMod val="20000"/>
                        <a:lumOff val="80000"/>
                      </a:schemeClr>
                    </a:solidFill>
                  </a:tcPr>
                </a:tc>
                <a:tc hMerge="1">
                  <a:txBody>
                    <a:bodyPr/>
                    <a:lstStyle/>
                    <a:p>
                      <a:endParaRPr lang="en-US"/>
                    </a:p>
                  </a:txBody>
                  <a:tcPr/>
                </a:tc>
                <a:tc>
                  <a:txBody>
                    <a:bodyPr/>
                    <a:lstStyle/>
                    <a:p>
                      <a:pPr algn="ctr" fontAlgn="b"/>
                      <a:endParaRPr lang="en-US" sz="1400" b="0" i="0" u="none" strike="noStrike">
                        <a:solidFill>
                          <a:srgbClr val="000000"/>
                        </a:solidFill>
                        <a:effectLst/>
                        <a:latin typeface="Calibri"/>
                      </a:endParaRPr>
                    </a:p>
                  </a:txBody>
                  <a:tcPr marL="12120" marR="12120" marT="12120" marB="0">
                    <a:lnL>
                      <a:noFill/>
                    </a:lnL>
                    <a:lnR>
                      <a:noFill/>
                    </a:lnR>
                    <a:lnT>
                      <a:noFill/>
                    </a:lnT>
                    <a:lnB>
                      <a:noFill/>
                    </a:lnB>
                    <a:solidFill>
                      <a:schemeClr val="accent4">
                        <a:lumMod val="20000"/>
                        <a:lumOff val="80000"/>
                      </a:schemeClr>
                    </a:solidFill>
                  </a:tcPr>
                </a:tc>
                <a:tc>
                  <a:txBody>
                    <a:bodyPr/>
                    <a:lstStyle/>
                    <a:p>
                      <a:pPr algn="ctr" fontAlgn="b"/>
                      <a:r>
                        <a:rPr lang="en-US" sz="1400" b="0" i="0" u="none" strike="noStrike" dirty="0">
                          <a:solidFill>
                            <a:srgbClr val="000000"/>
                          </a:solidFill>
                          <a:effectLst/>
                          <a:latin typeface="Calibri"/>
                        </a:rPr>
                        <a:t>5-Dec</a:t>
                      </a:r>
                    </a:p>
                  </a:txBody>
                  <a:tcPr marL="12120" marR="12120" marT="1212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0011"/>
                  </a:ext>
                </a:extLst>
              </a:tr>
              <a:tr h="186651">
                <a:tc>
                  <a:txBody>
                    <a:bodyPr/>
                    <a:lstStyle/>
                    <a:p>
                      <a:pPr algn="ctr" fontAlgn="b"/>
                      <a:r>
                        <a:rPr lang="en-US" sz="1400" b="0" i="0" u="none" strike="noStrike" dirty="0">
                          <a:solidFill>
                            <a:srgbClr val="000000"/>
                          </a:solidFill>
                          <a:effectLst/>
                          <a:latin typeface="Calibri"/>
                        </a:rPr>
                        <a:t>Lars Berglund</a:t>
                      </a:r>
                    </a:p>
                  </a:txBody>
                  <a:tcPr marL="12120" marR="12120" marT="12120" marB="0">
                    <a:lnL>
                      <a:noFill/>
                    </a:lnL>
                    <a:lnR>
                      <a:noFill/>
                    </a:lnR>
                    <a:lnT>
                      <a:noFill/>
                    </a:lnT>
                    <a:lnB>
                      <a:noFill/>
                    </a:lnB>
                    <a:solidFill>
                      <a:schemeClr val="accent4">
                        <a:lumMod val="20000"/>
                        <a:lumOff val="80000"/>
                      </a:schemeClr>
                    </a:solidFill>
                  </a:tcPr>
                </a:tc>
                <a:tc>
                  <a:txBody>
                    <a:bodyPr/>
                    <a:lstStyle/>
                    <a:p>
                      <a:pPr algn="ctr" fontAlgn="b"/>
                      <a:r>
                        <a:rPr lang="en-US" sz="1400" b="0" i="0" u="none" strike="noStrike" dirty="0">
                          <a:solidFill>
                            <a:srgbClr val="000000"/>
                          </a:solidFill>
                          <a:effectLst/>
                          <a:latin typeface="Calibri"/>
                        </a:rPr>
                        <a:t>Mia El-Kazan</a:t>
                      </a:r>
                    </a:p>
                  </a:txBody>
                  <a:tcPr marL="12120" marR="12120" marT="12120" marB="0">
                    <a:lnL>
                      <a:noFill/>
                    </a:lnL>
                    <a:lnR>
                      <a:noFill/>
                    </a:lnR>
                    <a:lnT>
                      <a:noFill/>
                    </a:lnT>
                    <a:lnB>
                      <a:noFill/>
                    </a:lnB>
                    <a:solidFill>
                      <a:schemeClr val="accent4">
                        <a:lumMod val="20000"/>
                        <a:lumOff val="80000"/>
                      </a:schemeClr>
                    </a:solidFill>
                  </a:tcPr>
                </a:tc>
                <a:tc gridSpan="5">
                  <a:txBody>
                    <a:bodyPr/>
                    <a:lstStyle/>
                    <a:p>
                      <a:pPr algn="ctr" fontAlgn="b"/>
                      <a:r>
                        <a:rPr lang="en-US" sz="1400" b="0" i="0" u="none" strike="noStrike" dirty="0">
                          <a:solidFill>
                            <a:srgbClr val="000000"/>
                          </a:solidFill>
                          <a:effectLst/>
                          <a:latin typeface="Calibri"/>
                        </a:rPr>
                        <a:t>Effects of early snowmelt on fish</a:t>
                      </a:r>
                    </a:p>
                  </a:txBody>
                  <a:tcPr marL="12120" marR="12120" marT="12120" marB="0">
                    <a:lnL>
                      <a:noFill/>
                    </a:lnL>
                    <a:lnR>
                      <a:noFill/>
                    </a:lnR>
                    <a:lnT>
                      <a:noFill/>
                    </a:lnT>
                    <a:lnB>
                      <a:noFill/>
                    </a:lnB>
                    <a:solidFill>
                      <a:schemeClr val="accent4">
                        <a:lumMod val="20000"/>
                        <a:lumOff val="80000"/>
                      </a:schemeClr>
                    </a:solidFill>
                  </a:tcPr>
                </a:tc>
                <a:tc hMerge="1">
                  <a:txBody>
                    <a:bodyPr/>
                    <a:lstStyle/>
                    <a:p>
                      <a:endParaRPr lang="en-US"/>
                    </a:p>
                  </a:txBody>
                  <a:tcPr/>
                </a:tc>
                <a:tc hMerge="1">
                  <a:txBody>
                    <a:bodyPr/>
                    <a:lstStyle/>
                    <a:p>
                      <a:endParaRPr lang="en-US"/>
                    </a:p>
                  </a:txBody>
                  <a:tcPr/>
                </a:tc>
                <a:tc hMerge="1">
                  <a:txBody>
                    <a:bodyPr/>
                    <a:lstStyle/>
                    <a:p>
                      <a:pPr algn="ctr" fontAlgn="b"/>
                      <a:endParaRPr lang="en-US" sz="1400" b="0" i="0" u="none" strike="noStrike" dirty="0">
                        <a:solidFill>
                          <a:srgbClr val="000000"/>
                        </a:solidFill>
                        <a:effectLst/>
                        <a:latin typeface="Calibri"/>
                      </a:endParaRPr>
                    </a:p>
                  </a:txBody>
                  <a:tcPr marL="12120" marR="12120" marT="12120" marB="0">
                    <a:lnL>
                      <a:noFill/>
                    </a:lnL>
                    <a:lnR>
                      <a:noFill/>
                    </a:lnR>
                    <a:lnT>
                      <a:noFill/>
                    </a:lnT>
                    <a:lnB>
                      <a:noFill/>
                    </a:lnB>
                    <a:solidFill>
                      <a:schemeClr val="accent4">
                        <a:lumMod val="20000"/>
                        <a:lumOff val="80000"/>
                      </a:schemeClr>
                    </a:solidFill>
                  </a:tcPr>
                </a:tc>
                <a:tc hMerge="1">
                  <a:txBody>
                    <a:bodyPr/>
                    <a:lstStyle/>
                    <a:p>
                      <a:pPr algn="ctr" fontAlgn="b"/>
                      <a:endParaRPr lang="en-US" sz="1400" b="0" i="0" u="none" strike="noStrike">
                        <a:solidFill>
                          <a:srgbClr val="000000"/>
                        </a:solidFill>
                        <a:effectLst/>
                        <a:latin typeface="Calibri"/>
                      </a:endParaRPr>
                    </a:p>
                  </a:txBody>
                  <a:tcPr marL="12120" marR="12120" marT="12120" marB="0">
                    <a:lnL>
                      <a:noFill/>
                    </a:lnL>
                    <a:lnR>
                      <a:noFill/>
                    </a:lnR>
                    <a:lnT>
                      <a:noFill/>
                    </a:lnT>
                    <a:solidFill>
                      <a:schemeClr val="accent4">
                        <a:lumMod val="20000"/>
                        <a:lumOff val="80000"/>
                      </a:schemeClr>
                    </a:solidFill>
                  </a:tcPr>
                </a:tc>
                <a:tc gridSpan="2">
                  <a:txBody>
                    <a:bodyPr/>
                    <a:lstStyle/>
                    <a:p>
                      <a:endParaRPr lang="en-US"/>
                    </a:p>
                  </a:txBody>
                  <a:tcPr marL="12120" marR="12120" marT="12120" marB="0">
                    <a:lnL>
                      <a:noFill/>
                    </a:lnL>
                    <a:lnR>
                      <a:noFill/>
                    </a:lnR>
                    <a:lnT>
                      <a:noFill/>
                    </a:lnT>
                    <a:solidFill>
                      <a:schemeClr val="accent4">
                        <a:lumMod val="20000"/>
                        <a:lumOff val="80000"/>
                      </a:schemeClr>
                    </a:solidFill>
                  </a:tcPr>
                </a:tc>
                <a:tc hMerge="1">
                  <a:txBody>
                    <a:bodyPr/>
                    <a:lstStyle/>
                    <a:p>
                      <a:endParaRPr lang="en-US"/>
                    </a:p>
                  </a:txBody>
                  <a:tcPr/>
                </a:tc>
                <a:tc gridSpan="2">
                  <a:txBody>
                    <a:bodyPr/>
                    <a:lstStyle/>
                    <a:p>
                      <a:endParaRPr lang="en-US"/>
                    </a:p>
                  </a:txBody>
                  <a:tcPr marL="12120" marR="12120" marT="12120" marB="0">
                    <a:lnL>
                      <a:noFill/>
                    </a:lnL>
                    <a:lnR>
                      <a:noFill/>
                    </a:lnR>
                    <a:lnT>
                      <a:noFill/>
                    </a:lnT>
                    <a:solidFill>
                      <a:schemeClr val="accent4">
                        <a:lumMod val="20000"/>
                        <a:lumOff val="80000"/>
                      </a:schemeClr>
                    </a:solidFill>
                  </a:tcPr>
                </a:tc>
                <a:tc hMerge="1">
                  <a:txBody>
                    <a:bodyPr/>
                    <a:lstStyle/>
                    <a:p>
                      <a:endParaRPr lang="en-US"/>
                    </a:p>
                  </a:txBody>
                  <a:tcPr/>
                </a:tc>
                <a:tc>
                  <a:txBody>
                    <a:bodyPr/>
                    <a:lstStyle/>
                    <a:p>
                      <a:pPr algn="ctr" fontAlgn="b"/>
                      <a:endParaRPr lang="en-US" sz="1400" b="0" i="0" u="none" strike="noStrike">
                        <a:solidFill>
                          <a:srgbClr val="000000"/>
                        </a:solidFill>
                        <a:effectLst/>
                        <a:latin typeface="Calibri"/>
                      </a:endParaRPr>
                    </a:p>
                  </a:txBody>
                  <a:tcPr marL="12120" marR="12120" marT="12120" marB="0">
                    <a:lnL>
                      <a:noFill/>
                    </a:lnL>
                    <a:lnR>
                      <a:noFill/>
                    </a:lnR>
                    <a:lnT>
                      <a:noFill/>
                    </a:lnT>
                    <a:lnB>
                      <a:noFill/>
                    </a:lnB>
                    <a:solidFill>
                      <a:schemeClr val="accent4">
                        <a:lumMod val="20000"/>
                        <a:lumOff val="80000"/>
                      </a:schemeClr>
                    </a:solidFill>
                  </a:tcPr>
                </a:tc>
                <a:tc>
                  <a:txBody>
                    <a:bodyPr/>
                    <a:lstStyle/>
                    <a:p>
                      <a:pPr algn="ctr" fontAlgn="b"/>
                      <a:r>
                        <a:rPr lang="en-US" sz="1400" b="0" i="0" u="none" strike="noStrike" dirty="0">
                          <a:solidFill>
                            <a:srgbClr val="000000"/>
                          </a:solidFill>
                          <a:effectLst/>
                          <a:latin typeface="Calibri"/>
                        </a:rPr>
                        <a:t>5-Dec</a:t>
                      </a:r>
                    </a:p>
                  </a:txBody>
                  <a:tcPr marL="12120" marR="12120" marT="1212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0012"/>
                  </a:ext>
                </a:extLst>
              </a:tr>
              <a:tr h="186651">
                <a:tc>
                  <a:txBody>
                    <a:bodyPr/>
                    <a:lstStyle/>
                    <a:p>
                      <a:pPr algn="ctr" fontAlgn="b"/>
                      <a:r>
                        <a:rPr lang="en-US" sz="1400" b="0" i="0" u="none" strike="noStrike" dirty="0" err="1">
                          <a:solidFill>
                            <a:srgbClr val="000000"/>
                          </a:solidFill>
                          <a:effectLst/>
                          <a:latin typeface="Calibri"/>
                        </a:rPr>
                        <a:t>Junrun</a:t>
                      </a:r>
                      <a:r>
                        <a:rPr lang="en-US" sz="1400" b="0" i="0" u="none" strike="noStrike" dirty="0">
                          <a:solidFill>
                            <a:srgbClr val="000000"/>
                          </a:solidFill>
                          <a:effectLst/>
                          <a:latin typeface="Calibri"/>
                        </a:rPr>
                        <a:t> Chen</a:t>
                      </a:r>
                    </a:p>
                  </a:txBody>
                  <a:tcPr marL="12120" marR="12120" marT="12120" marB="0">
                    <a:lnL>
                      <a:noFill/>
                    </a:lnL>
                    <a:lnR>
                      <a:noFill/>
                    </a:lnR>
                    <a:lnT>
                      <a:noFill/>
                    </a:lnT>
                    <a:lnB>
                      <a:noFill/>
                    </a:lnB>
                    <a:solidFill>
                      <a:schemeClr val="accent4">
                        <a:lumMod val="20000"/>
                        <a:lumOff val="80000"/>
                      </a:schemeClr>
                    </a:solidFill>
                  </a:tcPr>
                </a:tc>
                <a:tc>
                  <a:txBody>
                    <a:bodyPr/>
                    <a:lstStyle/>
                    <a:p>
                      <a:pPr algn="ctr" fontAlgn="b"/>
                      <a:r>
                        <a:rPr lang="en-US" sz="1400" b="0" i="0" u="none" strike="noStrike" dirty="0" err="1">
                          <a:solidFill>
                            <a:srgbClr val="000000"/>
                          </a:solidFill>
                          <a:effectLst/>
                          <a:latin typeface="Calibri"/>
                        </a:rPr>
                        <a:t>Suykong</a:t>
                      </a:r>
                      <a:r>
                        <a:rPr lang="en-US" sz="1400" b="0" i="0" u="none" strike="noStrike" dirty="0">
                          <a:solidFill>
                            <a:srgbClr val="000000"/>
                          </a:solidFill>
                          <a:effectLst/>
                          <a:latin typeface="Calibri"/>
                        </a:rPr>
                        <a:t> Yun</a:t>
                      </a:r>
                    </a:p>
                  </a:txBody>
                  <a:tcPr marL="12120" marR="12120" marT="12120" marB="0">
                    <a:lnL>
                      <a:noFill/>
                    </a:lnL>
                    <a:lnR>
                      <a:noFill/>
                    </a:lnR>
                    <a:lnT>
                      <a:noFill/>
                    </a:lnT>
                    <a:lnB>
                      <a:noFill/>
                    </a:lnB>
                    <a:solidFill>
                      <a:schemeClr val="accent4">
                        <a:lumMod val="20000"/>
                        <a:lumOff val="80000"/>
                      </a:schemeClr>
                    </a:solidFill>
                  </a:tcPr>
                </a:tc>
                <a:tc gridSpan="5">
                  <a:txBody>
                    <a:bodyPr/>
                    <a:lstStyle/>
                    <a:p>
                      <a:pPr algn="ctr" fontAlgn="b"/>
                      <a:r>
                        <a:rPr lang="en-US" sz="1400" b="0" i="0" u="none" strike="noStrike" dirty="0">
                          <a:solidFill>
                            <a:srgbClr val="000000"/>
                          </a:solidFill>
                          <a:effectLst/>
                          <a:latin typeface="Calibri"/>
                        </a:rPr>
                        <a:t>Human Migration towards water</a:t>
                      </a:r>
                    </a:p>
                  </a:txBody>
                  <a:tcPr marL="12120" marR="12120" marT="12120" marB="0">
                    <a:lnL>
                      <a:noFill/>
                    </a:lnL>
                    <a:lnR>
                      <a:noFill/>
                    </a:lnR>
                    <a:lnT>
                      <a:noFill/>
                    </a:lnT>
                    <a:lnB>
                      <a:noFill/>
                    </a:lnB>
                    <a:solidFill>
                      <a:schemeClr val="accent4">
                        <a:lumMod val="20000"/>
                        <a:lumOff val="80000"/>
                      </a:schemeClr>
                    </a:solidFill>
                  </a:tcPr>
                </a:tc>
                <a:tc hMerge="1">
                  <a:txBody>
                    <a:bodyPr/>
                    <a:lstStyle/>
                    <a:p>
                      <a:endParaRPr lang="en-US"/>
                    </a:p>
                  </a:txBody>
                  <a:tcPr/>
                </a:tc>
                <a:tc hMerge="1">
                  <a:txBody>
                    <a:bodyPr/>
                    <a:lstStyle/>
                    <a:p>
                      <a:endParaRPr lang="en-US"/>
                    </a:p>
                  </a:txBody>
                  <a:tcPr/>
                </a:tc>
                <a:tc hMerge="1">
                  <a:txBody>
                    <a:bodyPr/>
                    <a:lstStyle/>
                    <a:p>
                      <a:pPr algn="ctr" fontAlgn="b"/>
                      <a:endParaRPr lang="en-US" sz="1400" b="0" i="0" u="none" strike="noStrike" dirty="0">
                        <a:solidFill>
                          <a:srgbClr val="000000"/>
                        </a:solidFill>
                        <a:effectLst/>
                        <a:latin typeface="Calibri"/>
                      </a:endParaRPr>
                    </a:p>
                  </a:txBody>
                  <a:tcPr marL="12120" marR="12120" marT="12120" marB="0"/>
                </a:tc>
                <a:tc hMerge="1">
                  <a:txBody>
                    <a:bodyPr/>
                    <a:lstStyle/>
                    <a:p>
                      <a:pPr algn="ctr" fontAlgn="b"/>
                      <a:endParaRPr lang="en-US" sz="1400" b="0" i="0" u="none" strike="noStrike" dirty="0">
                        <a:solidFill>
                          <a:srgbClr val="000000"/>
                        </a:solidFill>
                        <a:effectLst/>
                        <a:latin typeface="Calibri"/>
                      </a:endParaRPr>
                    </a:p>
                  </a:txBody>
                  <a:tcPr marL="12120" marR="12120" marT="12120" marB="0"/>
                </a:tc>
                <a:tc gridSpan="2">
                  <a:txBody>
                    <a:bodyPr/>
                    <a:lstStyle/>
                    <a:p>
                      <a:endParaRPr lang="en-US"/>
                    </a:p>
                  </a:txBody>
                  <a:tcPr marL="12120" marR="12120" marT="12120" marB="0">
                    <a:lnL>
                      <a:noFill/>
                    </a:lnL>
                  </a:tcPr>
                </a:tc>
                <a:tc hMerge="1">
                  <a:txBody>
                    <a:bodyPr/>
                    <a:lstStyle/>
                    <a:p>
                      <a:endParaRPr lang="en-US"/>
                    </a:p>
                  </a:txBody>
                  <a:tcPr/>
                </a:tc>
                <a:tc gridSpan="2">
                  <a:txBody>
                    <a:bodyPr/>
                    <a:lstStyle/>
                    <a:p>
                      <a:endParaRPr lang="en-US"/>
                    </a:p>
                  </a:txBody>
                  <a:tcPr marL="12120" marR="12120" marT="12120" marB="0"/>
                </a:tc>
                <a:tc hMerge="1">
                  <a:txBody>
                    <a:bodyPr/>
                    <a:lstStyle/>
                    <a:p>
                      <a:endParaRPr lang="en-US"/>
                    </a:p>
                  </a:txBody>
                  <a:tcPr/>
                </a:tc>
                <a:tc>
                  <a:txBody>
                    <a:bodyPr/>
                    <a:lstStyle/>
                    <a:p>
                      <a:pPr algn="ctr" fontAlgn="b"/>
                      <a:endParaRPr lang="en-US" sz="1400" b="0" i="0" u="none" strike="noStrike" dirty="0">
                        <a:solidFill>
                          <a:srgbClr val="000000"/>
                        </a:solidFill>
                        <a:effectLst/>
                        <a:latin typeface="Calibri"/>
                      </a:endParaRPr>
                    </a:p>
                  </a:txBody>
                  <a:tcPr marL="12120" marR="12120" marT="12120" marB="0">
                    <a:lnR>
                      <a:noFill/>
                    </a:lnR>
                    <a:lnT>
                      <a:noFill/>
                    </a:lnT>
                    <a:lnB>
                      <a:noFill/>
                    </a:lnB>
                    <a:solidFill>
                      <a:schemeClr val="accent4">
                        <a:lumMod val="20000"/>
                        <a:lumOff val="80000"/>
                      </a:schemeClr>
                    </a:solidFill>
                  </a:tcPr>
                </a:tc>
                <a:tc>
                  <a:txBody>
                    <a:bodyPr/>
                    <a:lstStyle/>
                    <a:p>
                      <a:pPr algn="ctr" fontAlgn="b"/>
                      <a:r>
                        <a:rPr lang="en-US" sz="1400" b="0" i="0" u="none" strike="noStrike" dirty="0">
                          <a:solidFill>
                            <a:srgbClr val="000000"/>
                          </a:solidFill>
                          <a:effectLst/>
                          <a:latin typeface="Calibri"/>
                        </a:rPr>
                        <a:t>5-Dec</a:t>
                      </a:r>
                    </a:p>
                  </a:txBody>
                  <a:tcPr marL="12120" marR="12120" marT="1212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0013"/>
                  </a:ext>
                </a:extLst>
              </a:tr>
              <a:tr h="186651">
                <a:tc>
                  <a:txBody>
                    <a:bodyPr/>
                    <a:lstStyle/>
                    <a:p>
                      <a:pPr algn="ctr" fontAlgn="b"/>
                      <a:r>
                        <a:rPr lang="en-US" sz="1400" b="0" i="0" u="none" strike="noStrike" dirty="0">
                          <a:solidFill>
                            <a:srgbClr val="000000"/>
                          </a:solidFill>
                          <a:effectLst/>
                          <a:latin typeface="Calibri"/>
                        </a:rPr>
                        <a:t>Gus Friedman</a:t>
                      </a:r>
                    </a:p>
                  </a:txBody>
                  <a:tcPr marL="12120" marR="12120" marT="12120" marB="0">
                    <a:lnL>
                      <a:noFill/>
                    </a:lnL>
                    <a:lnR>
                      <a:noFill/>
                    </a:lnR>
                    <a:lnT>
                      <a:noFill/>
                    </a:lnT>
                    <a:lnB>
                      <a:noFill/>
                    </a:lnB>
                    <a:solidFill>
                      <a:schemeClr val="accent4">
                        <a:lumMod val="20000"/>
                        <a:lumOff val="80000"/>
                      </a:schemeClr>
                    </a:solidFill>
                  </a:tcPr>
                </a:tc>
                <a:tc>
                  <a:txBody>
                    <a:bodyPr/>
                    <a:lstStyle/>
                    <a:p>
                      <a:pPr algn="ctr" fontAlgn="b"/>
                      <a:r>
                        <a:rPr lang="en-US" sz="1400" b="0" i="0" u="none" strike="noStrike" dirty="0">
                          <a:solidFill>
                            <a:srgbClr val="000000"/>
                          </a:solidFill>
                          <a:effectLst/>
                          <a:latin typeface="Calibri"/>
                        </a:rPr>
                        <a:t>Tessa </a:t>
                      </a:r>
                      <a:r>
                        <a:rPr lang="en-US" sz="1400" b="0" i="0" u="none" strike="noStrike" dirty="0" err="1">
                          <a:solidFill>
                            <a:srgbClr val="000000"/>
                          </a:solidFill>
                          <a:effectLst/>
                          <a:latin typeface="Calibri"/>
                        </a:rPr>
                        <a:t>Picarella</a:t>
                      </a:r>
                      <a:endParaRPr lang="en-US" sz="1400" b="0" i="0" u="none" strike="noStrike" dirty="0">
                        <a:solidFill>
                          <a:srgbClr val="000000"/>
                        </a:solidFill>
                        <a:effectLst/>
                        <a:latin typeface="Calibri"/>
                      </a:endParaRPr>
                    </a:p>
                  </a:txBody>
                  <a:tcPr marL="12120" marR="12120" marT="12120" marB="0">
                    <a:lnL>
                      <a:noFill/>
                    </a:lnL>
                    <a:lnR>
                      <a:noFill/>
                    </a:lnR>
                    <a:lnT>
                      <a:noFill/>
                    </a:lnT>
                    <a:lnB>
                      <a:noFill/>
                    </a:lnB>
                    <a:solidFill>
                      <a:schemeClr val="accent4">
                        <a:lumMod val="20000"/>
                        <a:lumOff val="80000"/>
                      </a:schemeClr>
                    </a:solidFill>
                  </a:tcPr>
                </a:tc>
                <a:tc gridSpan="10">
                  <a:txBody>
                    <a:bodyPr/>
                    <a:lstStyle/>
                    <a:p>
                      <a:pPr algn="ctr" fontAlgn="b"/>
                      <a:r>
                        <a:rPr lang="en-US" sz="1400" b="0" i="0" u="none" strike="noStrike" dirty="0">
                          <a:solidFill>
                            <a:srgbClr val="000000"/>
                          </a:solidFill>
                          <a:effectLst/>
                          <a:latin typeface="Calibri"/>
                        </a:rPr>
                        <a:t>Forest Harvesting and Summer low flows</a:t>
                      </a:r>
                    </a:p>
                  </a:txBody>
                  <a:tcPr marL="12120" marR="12120" marT="12120" marB="0">
                    <a:lnL>
                      <a:noFill/>
                    </a:lnL>
                    <a:lnR>
                      <a:noFill/>
                    </a:lnR>
                    <a:lnT>
                      <a:noFill/>
                    </a:lnT>
                    <a:lnB>
                      <a:noFill/>
                    </a:lnB>
                    <a:solidFill>
                      <a:schemeClr val="accent4">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a:noFill/>
                    </a:lnL>
                    <a:lnR>
                      <a:noFill/>
                    </a:lnR>
                    <a:lnT>
                      <a:noFill/>
                    </a:lnT>
                    <a:lnB>
                      <a:noFill/>
                    </a:lnB>
                    <a:solidFill>
                      <a:schemeClr val="accent4">
                        <a:lumMod val="20000"/>
                        <a:lumOff val="80000"/>
                      </a:schemeClr>
                    </a:solidFill>
                  </a:tcPr>
                </a:tc>
                <a:tc>
                  <a:txBody>
                    <a:bodyPr/>
                    <a:lstStyle/>
                    <a:p>
                      <a:pPr algn="ctr" fontAlgn="b"/>
                      <a:r>
                        <a:rPr lang="en-US" sz="1400" b="0" i="0" u="none" strike="noStrike" dirty="0">
                          <a:solidFill>
                            <a:srgbClr val="000000"/>
                          </a:solidFill>
                          <a:effectLst/>
                          <a:latin typeface="Calibri"/>
                        </a:rPr>
                        <a:t>5-Dec</a:t>
                      </a:r>
                    </a:p>
                  </a:txBody>
                  <a:tcPr marL="12120" marR="12120" marT="1212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0014"/>
                  </a:ext>
                </a:extLst>
              </a:tr>
              <a:tr h="186651">
                <a:tc>
                  <a:txBody>
                    <a:bodyPr/>
                    <a:lstStyle/>
                    <a:p>
                      <a:pPr algn="ctr" fontAlgn="b"/>
                      <a:r>
                        <a:rPr lang="en-US" sz="1400" b="0" i="0" u="none" strike="noStrike" dirty="0">
                          <a:solidFill>
                            <a:srgbClr val="000000"/>
                          </a:solidFill>
                          <a:effectLst/>
                          <a:latin typeface="Calibri"/>
                        </a:rPr>
                        <a:t>Lin Wang</a:t>
                      </a:r>
                    </a:p>
                  </a:txBody>
                  <a:tcPr marL="12120" marR="12120" marT="12120" marB="0">
                    <a:lnL>
                      <a:noFill/>
                    </a:lnL>
                    <a:lnR>
                      <a:noFill/>
                    </a:lnR>
                    <a:lnT>
                      <a:noFill/>
                    </a:lnT>
                    <a:lnB>
                      <a:noFill/>
                    </a:lnB>
                    <a:solidFill>
                      <a:schemeClr val="accent4">
                        <a:lumMod val="20000"/>
                        <a:lumOff val="80000"/>
                      </a:schemeClr>
                    </a:solidFill>
                  </a:tcPr>
                </a:tc>
                <a:tc>
                  <a:txBody>
                    <a:bodyPr/>
                    <a:lstStyle/>
                    <a:p>
                      <a:pPr algn="ctr" fontAlgn="b"/>
                      <a:r>
                        <a:rPr lang="en-US" sz="1400" b="0" i="0" u="none" strike="noStrike" dirty="0">
                          <a:solidFill>
                            <a:srgbClr val="000000"/>
                          </a:solidFill>
                          <a:effectLst/>
                          <a:latin typeface="Calibri"/>
                        </a:rPr>
                        <a:t>Hal Yuan</a:t>
                      </a:r>
                    </a:p>
                  </a:txBody>
                  <a:tcPr marL="12120" marR="12120" marT="12120" marB="0">
                    <a:lnL>
                      <a:noFill/>
                    </a:lnL>
                    <a:lnR>
                      <a:noFill/>
                    </a:lnR>
                    <a:lnT>
                      <a:noFill/>
                    </a:lnT>
                    <a:lnB>
                      <a:noFill/>
                    </a:lnB>
                    <a:solidFill>
                      <a:schemeClr val="accent4">
                        <a:lumMod val="20000"/>
                        <a:lumOff val="80000"/>
                      </a:schemeClr>
                    </a:solidFill>
                  </a:tcPr>
                </a:tc>
                <a:tc gridSpan="10">
                  <a:txBody>
                    <a:bodyPr/>
                    <a:lstStyle/>
                    <a:p>
                      <a:pPr algn="ctr" fontAlgn="b"/>
                      <a:r>
                        <a:rPr lang="en-US" sz="1400" b="0" i="0" u="none" strike="noStrike" dirty="0">
                          <a:solidFill>
                            <a:srgbClr val="000000"/>
                          </a:solidFill>
                          <a:effectLst/>
                          <a:latin typeface="Calibri"/>
                        </a:rPr>
                        <a:t>Forests and Floods</a:t>
                      </a:r>
                    </a:p>
                  </a:txBody>
                  <a:tcPr marL="12120" marR="12120" marT="12120" marB="0">
                    <a:lnL>
                      <a:noFill/>
                    </a:lnL>
                    <a:lnR>
                      <a:noFill/>
                    </a:lnR>
                    <a:lnT>
                      <a:noFill/>
                    </a:lnT>
                    <a:lnB>
                      <a:noFill/>
                    </a:lnB>
                    <a:solidFill>
                      <a:schemeClr val="accent4">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a:noFill/>
                    </a:lnL>
                    <a:lnR>
                      <a:noFill/>
                    </a:lnR>
                    <a:lnT>
                      <a:noFill/>
                    </a:lnT>
                    <a:lnB>
                      <a:noFill/>
                    </a:lnB>
                    <a:solidFill>
                      <a:schemeClr val="accent4">
                        <a:lumMod val="20000"/>
                        <a:lumOff val="80000"/>
                      </a:schemeClr>
                    </a:solidFill>
                  </a:tcPr>
                </a:tc>
                <a:tc>
                  <a:txBody>
                    <a:bodyPr/>
                    <a:lstStyle/>
                    <a:p>
                      <a:pPr algn="ctr" fontAlgn="b"/>
                      <a:r>
                        <a:rPr lang="en-US" sz="1400" b="0" i="0" u="none" strike="noStrike" dirty="0">
                          <a:solidFill>
                            <a:srgbClr val="000000"/>
                          </a:solidFill>
                          <a:effectLst/>
                          <a:latin typeface="Calibri"/>
                        </a:rPr>
                        <a:t>5-Dec</a:t>
                      </a:r>
                    </a:p>
                  </a:txBody>
                  <a:tcPr marL="12120" marR="12120" marT="1212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0015"/>
                  </a:ext>
                </a:extLst>
              </a:tr>
            </a:tbl>
          </a:graphicData>
        </a:graphic>
      </p:graphicFrame>
      <p:sp>
        <p:nvSpPr>
          <p:cNvPr id="4" name="TextBox 3"/>
          <p:cNvSpPr txBox="1"/>
          <p:nvPr/>
        </p:nvSpPr>
        <p:spPr>
          <a:xfrm>
            <a:off x="627164" y="5033566"/>
            <a:ext cx="7759247" cy="1754327"/>
          </a:xfrm>
          <a:prstGeom prst="rect">
            <a:avLst/>
          </a:prstGeom>
          <a:solidFill>
            <a:srgbClr val="FFFF00"/>
          </a:solidFill>
          <a:ln>
            <a:solidFill>
              <a:schemeClr val="tx1"/>
            </a:solidFill>
          </a:ln>
        </p:spPr>
        <p:txBody>
          <a:bodyPr wrap="square" rtlCol="0">
            <a:spAutoFit/>
          </a:bodyPr>
          <a:lstStyle/>
          <a:p>
            <a:r>
              <a:rPr lang="en-US" dirty="0"/>
              <a:t>Everyone, including undergrads, will get participation credit for writing comments and evaluating each presentation (using a form on canvas).</a:t>
            </a:r>
          </a:p>
          <a:p>
            <a:endParaRPr lang="en-US" dirty="0"/>
          </a:p>
          <a:p>
            <a:r>
              <a:rPr lang="en-US" dirty="0"/>
              <a:t>Presentations will be 12-minutes of presenting, with 4 minutes for questions, then 4 minutes for evaluation. With 5 presentations per day, </a:t>
            </a:r>
            <a:r>
              <a:rPr lang="en-US" u="sng" dirty="0"/>
              <a:t>we must stay on time. </a:t>
            </a:r>
            <a:r>
              <a:rPr lang="en-US" dirty="0"/>
              <a:t>-- This schedule is online in the Projects and Presentations folder.</a:t>
            </a:r>
          </a:p>
        </p:txBody>
      </p:sp>
    </p:spTree>
    <p:extLst>
      <p:ext uri="{BB962C8B-B14F-4D97-AF65-F5344CB8AC3E}">
        <p14:creationId xmlns:p14="http://schemas.microsoft.com/office/powerpoint/2010/main" val="1179597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HJ Andrews: Forests &amp; </a:t>
            </a:r>
            <a:r>
              <a:rPr lang="en-US" dirty="0" err="1"/>
              <a:t>Streamflow</a:t>
            </a:r>
            <a:endParaRPr lang="en-US" dirty="0"/>
          </a:p>
        </p:txBody>
      </p:sp>
      <p:sp>
        <p:nvSpPr>
          <p:cNvPr id="3" name="Content Placeholder 2"/>
          <p:cNvSpPr>
            <a:spLocks noGrp="1"/>
          </p:cNvSpPr>
          <p:nvPr>
            <p:ph idx="1"/>
          </p:nvPr>
        </p:nvSpPr>
        <p:spPr/>
        <p:txBody>
          <a:bodyPr/>
          <a:lstStyle/>
          <a:p>
            <a:r>
              <a:rPr lang="en-US" dirty="0"/>
              <a:t>I’ll focus on analyses of the small basins included in the HJ Andrews dataset.</a:t>
            </a:r>
          </a:p>
          <a:p>
            <a:r>
              <a:rPr lang="en-US" dirty="0"/>
              <a:t>Note that literature also debates large basins, which I will not discuss here.</a:t>
            </a:r>
          </a:p>
        </p:txBody>
      </p:sp>
      <p:sp>
        <p:nvSpPr>
          <p:cNvPr id="4" name="TextBox 3"/>
          <p:cNvSpPr txBox="1"/>
          <p:nvPr/>
        </p:nvSpPr>
        <p:spPr>
          <a:xfrm>
            <a:off x="75594" y="68032"/>
            <a:ext cx="3114459" cy="369332"/>
          </a:xfrm>
          <a:prstGeom prst="rect">
            <a:avLst/>
          </a:prstGeom>
          <a:solidFill>
            <a:schemeClr val="accent6">
              <a:lumMod val="40000"/>
              <a:lumOff val="60000"/>
            </a:schemeClr>
          </a:solidFill>
        </p:spPr>
        <p:txBody>
          <a:bodyPr wrap="square" rtlCol="0">
            <a:spAutoFit/>
          </a:bodyPr>
          <a:lstStyle/>
          <a:p>
            <a:r>
              <a:rPr lang="en-US" dirty="0"/>
              <a:t>Example Approach for Projects:</a:t>
            </a:r>
          </a:p>
        </p:txBody>
      </p:sp>
    </p:spTree>
    <p:extLst>
      <p:ext uri="{BB962C8B-B14F-4D97-AF65-F5344CB8AC3E}">
        <p14:creationId xmlns:p14="http://schemas.microsoft.com/office/powerpoint/2010/main" val="2810035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838"/>
            <a:ext cx="8229600" cy="1143000"/>
          </a:xfrm>
        </p:spPr>
        <p:txBody>
          <a:bodyPr/>
          <a:lstStyle/>
          <a:p>
            <a:r>
              <a:rPr lang="en-US" dirty="0"/>
              <a:t>What are the basic processes?</a:t>
            </a:r>
          </a:p>
        </p:txBody>
      </p:sp>
      <p:pic>
        <p:nvPicPr>
          <p:cNvPr id="3" name="Picture 2"/>
          <p:cNvPicPr>
            <a:picLocks noChangeAspect="1"/>
          </p:cNvPicPr>
          <p:nvPr/>
        </p:nvPicPr>
        <p:blipFill>
          <a:blip r:embed="rId2"/>
          <a:stretch>
            <a:fillRect/>
          </a:stretch>
        </p:blipFill>
        <p:spPr>
          <a:xfrm>
            <a:off x="802216" y="1119694"/>
            <a:ext cx="7539567" cy="5738306"/>
          </a:xfrm>
          <a:prstGeom prst="rect">
            <a:avLst/>
          </a:prstGeom>
        </p:spPr>
      </p:pic>
      <p:sp>
        <p:nvSpPr>
          <p:cNvPr id="4" name="TextBox 3"/>
          <p:cNvSpPr txBox="1"/>
          <p:nvPr/>
        </p:nvSpPr>
        <p:spPr>
          <a:xfrm>
            <a:off x="5956522" y="0"/>
            <a:ext cx="3187478" cy="369332"/>
          </a:xfrm>
          <a:prstGeom prst="rect">
            <a:avLst/>
          </a:prstGeom>
          <a:noFill/>
        </p:spPr>
        <p:txBody>
          <a:bodyPr wrap="square" rtlCol="0">
            <a:spAutoFit/>
          </a:bodyPr>
          <a:lstStyle/>
          <a:p>
            <a:r>
              <a:rPr lang="en-US" dirty="0"/>
              <a:t>From Gwyn Perry report, 2016</a:t>
            </a:r>
          </a:p>
        </p:txBody>
      </p:sp>
      <p:sp>
        <p:nvSpPr>
          <p:cNvPr id="5" name="TextBox 4"/>
          <p:cNvSpPr txBox="1"/>
          <p:nvPr/>
        </p:nvSpPr>
        <p:spPr>
          <a:xfrm>
            <a:off x="75594" y="68032"/>
            <a:ext cx="4633892" cy="369332"/>
          </a:xfrm>
          <a:prstGeom prst="rect">
            <a:avLst/>
          </a:prstGeom>
          <a:solidFill>
            <a:schemeClr val="accent6">
              <a:lumMod val="40000"/>
              <a:lumOff val="60000"/>
            </a:schemeClr>
          </a:solidFill>
        </p:spPr>
        <p:txBody>
          <a:bodyPr wrap="square" rtlCol="0">
            <a:spAutoFit/>
          </a:bodyPr>
          <a:lstStyle/>
          <a:p>
            <a:r>
              <a:rPr lang="en-US" dirty="0"/>
              <a:t>Start with the science, what do you know:</a:t>
            </a:r>
          </a:p>
        </p:txBody>
      </p:sp>
    </p:spTree>
    <p:extLst>
      <p:ext uri="{BB962C8B-B14F-4D97-AF65-F5344CB8AC3E}">
        <p14:creationId xmlns:p14="http://schemas.microsoft.com/office/powerpoint/2010/main" val="1315079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Perry et al. 2016 lit review</a:t>
            </a:r>
          </a:p>
        </p:txBody>
      </p:sp>
      <p:pic>
        <p:nvPicPr>
          <p:cNvPr id="3" name="Picture 2"/>
          <p:cNvPicPr>
            <a:picLocks noChangeAspect="1"/>
          </p:cNvPicPr>
          <p:nvPr/>
        </p:nvPicPr>
        <p:blipFill>
          <a:blip r:embed="rId2"/>
          <a:stretch>
            <a:fillRect/>
          </a:stretch>
        </p:blipFill>
        <p:spPr>
          <a:xfrm>
            <a:off x="863600" y="1189273"/>
            <a:ext cx="7670800" cy="5531144"/>
          </a:xfrm>
          <a:prstGeom prst="rect">
            <a:avLst/>
          </a:prstGeom>
        </p:spPr>
      </p:pic>
      <p:sp>
        <p:nvSpPr>
          <p:cNvPr id="4" name="TextBox 3"/>
          <p:cNvSpPr txBox="1"/>
          <p:nvPr/>
        </p:nvSpPr>
        <p:spPr>
          <a:xfrm>
            <a:off x="75594" y="68032"/>
            <a:ext cx="3900633" cy="369332"/>
          </a:xfrm>
          <a:prstGeom prst="rect">
            <a:avLst/>
          </a:prstGeom>
          <a:solidFill>
            <a:schemeClr val="accent6">
              <a:lumMod val="40000"/>
              <a:lumOff val="60000"/>
            </a:schemeClr>
          </a:solidFill>
        </p:spPr>
        <p:txBody>
          <a:bodyPr wrap="square" rtlCol="0">
            <a:spAutoFit/>
          </a:bodyPr>
          <a:lstStyle/>
          <a:p>
            <a:r>
              <a:rPr lang="en-US" dirty="0"/>
              <a:t>Read published literature on your topic:</a:t>
            </a:r>
          </a:p>
        </p:txBody>
      </p:sp>
    </p:spTree>
    <p:extLst>
      <p:ext uri="{BB962C8B-B14F-4D97-AF65-F5344CB8AC3E}">
        <p14:creationId xmlns:p14="http://schemas.microsoft.com/office/powerpoint/2010/main" val="3204173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have other people done?</a:t>
            </a:r>
          </a:p>
        </p:txBody>
      </p:sp>
      <p:pic>
        <p:nvPicPr>
          <p:cNvPr id="7" name="Picture 6"/>
          <p:cNvPicPr>
            <a:picLocks noChangeAspect="1"/>
          </p:cNvPicPr>
          <p:nvPr/>
        </p:nvPicPr>
        <p:blipFill>
          <a:blip r:embed="rId2"/>
          <a:stretch>
            <a:fillRect/>
          </a:stretch>
        </p:blipFill>
        <p:spPr>
          <a:xfrm>
            <a:off x="812800" y="1485900"/>
            <a:ext cx="7505700" cy="4838700"/>
          </a:xfrm>
          <a:prstGeom prst="rect">
            <a:avLst/>
          </a:prstGeom>
        </p:spPr>
      </p:pic>
      <p:cxnSp>
        <p:nvCxnSpPr>
          <p:cNvPr id="8" name="Straight Connector 7"/>
          <p:cNvCxnSpPr/>
          <p:nvPr/>
        </p:nvCxnSpPr>
        <p:spPr>
          <a:xfrm flipV="1">
            <a:off x="2595034" y="5681134"/>
            <a:ext cx="5723466" cy="8466"/>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75594" y="68032"/>
            <a:ext cx="4989182" cy="369332"/>
          </a:xfrm>
          <a:prstGeom prst="rect">
            <a:avLst/>
          </a:prstGeom>
          <a:solidFill>
            <a:schemeClr val="accent6">
              <a:lumMod val="40000"/>
              <a:lumOff val="60000"/>
            </a:schemeClr>
          </a:solidFill>
        </p:spPr>
        <p:txBody>
          <a:bodyPr wrap="square" rtlCol="0">
            <a:spAutoFit/>
          </a:bodyPr>
          <a:lstStyle/>
          <a:p>
            <a:r>
              <a:rPr lang="en-US" dirty="0"/>
              <a:t>Look at the specific tools other people have used:</a:t>
            </a:r>
          </a:p>
        </p:txBody>
      </p:sp>
    </p:spTree>
    <p:extLst>
      <p:ext uri="{BB962C8B-B14F-4D97-AF65-F5344CB8AC3E}">
        <p14:creationId xmlns:p14="http://schemas.microsoft.com/office/powerpoint/2010/main" val="2589405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305"/>
            <a:ext cx="8229600" cy="1143000"/>
          </a:xfrm>
        </p:spPr>
        <p:txBody>
          <a:bodyPr>
            <a:normAutofit fontScale="90000"/>
          </a:bodyPr>
          <a:lstStyle/>
          <a:p>
            <a:r>
              <a:rPr lang="en-US" dirty="0"/>
              <a:t>WS 1,2,&amp;3, Identified “events” and performed ANOVA on log(</a:t>
            </a:r>
            <a:r>
              <a:rPr lang="en-US" dirty="0" err="1"/>
              <a:t>flow_treated</a:t>
            </a:r>
            <a:r>
              <a:rPr lang="en-US" dirty="0"/>
              <a:t>) – log(</a:t>
            </a:r>
            <a:r>
              <a:rPr lang="en-US" dirty="0" err="1"/>
              <a:t>flow_control</a:t>
            </a:r>
            <a:r>
              <a:rPr lang="en-US" dirty="0"/>
              <a:t>)</a:t>
            </a:r>
          </a:p>
        </p:txBody>
      </p:sp>
      <p:pic>
        <p:nvPicPr>
          <p:cNvPr id="4" name="Picture 3"/>
          <p:cNvPicPr>
            <a:picLocks noChangeAspect="1"/>
          </p:cNvPicPr>
          <p:nvPr/>
        </p:nvPicPr>
        <p:blipFill>
          <a:blip r:embed="rId2"/>
          <a:stretch>
            <a:fillRect/>
          </a:stretch>
        </p:blipFill>
        <p:spPr>
          <a:xfrm>
            <a:off x="76200" y="1912290"/>
            <a:ext cx="8128000" cy="4725047"/>
          </a:xfrm>
          <a:prstGeom prst="rect">
            <a:avLst/>
          </a:prstGeom>
        </p:spPr>
      </p:pic>
    </p:spTree>
    <p:extLst>
      <p:ext uri="{BB962C8B-B14F-4D97-AF65-F5344CB8AC3E}">
        <p14:creationId xmlns:p14="http://schemas.microsoft.com/office/powerpoint/2010/main" val="3963173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30200"/>
            <a:ext cx="9144000" cy="6190814"/>
          </a:xfrm>
          <a:prstGeom prst="rect">
            <a:avLst/>
          </a:prstGeom>
        </p:spPr>
      </p:pic>
      <p:cxnSp>
        <p:nvCxnSpPr>
          <p:cNvPr id="6" name="Straight Connector 5"/>
          <p:cNvCxnSpPr/>
          <p:nvPr/>
        </p:nvCxnSpPr>
        <p:spPr>
          <a:xfrm flipV="1">
            <a:off x="4174067" y="4478867"/>
            <a:ext cx="3369733" cy="846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202267" y="5748867"/>
            <a:ext cx="5723466" cy="8466"/>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75594" y="68032"/>
            <a:ext cx="6002138" cy="369332"/>
          </a:xfrm>
          <a:prstGeom prst="rect">
            <a:avLst/>
          </a:prstGeom>
          <a:solidFill>
            <a:schemeClr val="accent6">
              <a:lumMod val="40000"/>
              <a:lumOff val="60000"/>
            </a:schemeClr>
          </a:solidFill>
        </p:spPr>
        <p:txBody>
          <a:bodyPr wrap="square" rtlCol="0">
            <a:spAutoFit/>
          </a:bodyPr>
          <a:lstStyle/>
          <a:p>
            <a:r>
              <a:rPr lang="en-US" dirty="0"/>
              <a:t>Look at where there’s disagreement about the best approach:</a:t>
            </a:r>
          </a:p>
        </p:txBody>
      </p:sp>
    </p:spTree>
    <p:extLst>
      <p:ext uri="{BB962C8B-B14F-4D97-AF65-F5344CB8AC3E}">
        <p14:creationId xmlns:p14="http://schemas.microsoft.com/office/powerpoint/2010/main" val="3652222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9-11-05 at 9.41.0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6515"/>
            <a:ext cx="9144000" cy="6031715"/>
          </a:xfrm>
          <a:prstGeom prst="rect">
            <a:avLst/>
          </a:prstGeom>
        </p:spPr>
      </p:pic>
      <p:sp>
        <p:nvSpPr>
          <p:cNvPr id="3" name="TextBox 2"/>
          <p:cNvSpPr txBox="1"/>
          <p:nvPr/>
        </p:nvSpPr>
        <p:spPr>
          <a:xfrm>
            <a:off x="717367" y="252070"/>
            <a:ext cx="7493572" cy="369332"/>
          </a:xfrm>
          <a:prstGeom prst="rect">
            <a:avLst/>
          </a:prstGeom>
          <a:noFill/>
        </p:spPr>
        <p:txBody>
          <a:bodyPr wrap="square" rtlCol="0">
            <a:spAutoFit/>
          </a:bodyPr>
          <a:lstStyle/>
          <a:p>
            <a:r>
              <a:rPr lang="en-US" dirty="0"/>
              <a:t>If you love data analysis, here’s a fun plan for spring break 2020</a:t>
            </a:r>
            <a:r>
              <a:rPr lang="mr-IN" dirty="0"/>
              <a:t>…</a:t>
            </a:r>
            <a:endParaRPr lang="en-US" dirty="0"/>
          </a:p>
        </p:txBody>
      </p:sp>
    </p:spTree>
    <p:extLst>
      <p:ext uri="{BB962C8B-B14F-4D97-AF65-F5344CB8AC3E}">
        <p14:creationId xmlns:p14="http://schemas.microsoft.com/office/powerpoint/2010/main" val="2005454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4366" y="190500"/>
            <a:ext cx="4860607" cy="3983567"/>
          </a:xfrm>
          <a:prstGeom prst="rect">
            <a:avLst/>
          </a:prstGeom>
        </p:spPr>
      </p:pic>
      <p:pic>
        <p:nvPicPr>
          <p:cNvPr id="3" name="Picture 2"/>
          <p:cNvPicPr>
            <a:picLocks noChangeAspect="1"/>
          </p:cNvPicPr>
          <p:nvPr/>
        </p:nvPicPr>
        <p:blipFill>
          <a:blip r:embed="rId3"/>
          <a:stretch>
            <a:fillRect/>
          </a:stretch>
        </p:blipFill>
        <p:spPr>
          <a:xfrm>
            <a:off x="105832" y="4174067"/>
            <a:ext cx="4691005" cy="2577651"/>
          </a:xfrm>
          <a:prstGeom prst="rect">
            <a:avLst/>
          </a:prstGeom>
        </p:spPr>
      </p:pic>
      <p:sp>
        <p:nvSpPr>
          <p:cNvPr id="4" name="TextBox 3"/>
          <p:cNvSpPr txBox="1"/>
          <p:nvPr/>
        </p:nvSpPr>
        <p:spPr>
          <a:xfrm>
            <a:off x="5452533" y="872067"/>
            <a:ext cx="3691467" cy="2031325"/>
          </a:xfrm>
          <a:prstGeom prst="rect">
            <a:avLst/>
          </a:prstGeom>
          <a:noFill/>
        </p:spPr>
        <p:txBody>
          <a:bodyPr wrap="square" rtlCol="0">
            <a:spAutoFit/>
          </a:bodyPr>
          <a:lstStyle/>
          <a:p>
            <a:r>
              <a:rPr lang="en-US" dirty="0"/>
              <a:t>Again, for WS 1,2, and 3, they fit linear regressions between the control and treated watersheds for each period, and then test for differences between the slope and intercept of the regression fits to each period.</a:t>
            </a:r>
          </a:p>
        </p:txBody>
      </p:sp>
    </p:spTree>
    <p:extLst>
      <p:ext uri="{BB962C8B-B14F-4D97-AF65-F5344CB8AC3E}">
        <p14:creationId xmlns:p14="http://schemas.microsoft.com/office/powerpoint/2010/main" val="2263102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3043"/>
            <a:ext cx="9144000" cy="3373714"/>
          </a:xfrm>
          <a:prstGeom prst="rect">
            <a:avLst/>
          </a:prstGeom>
        </p:spPr>
      </p:pic>
      <p:sp>
        <p:nvSpPr>
          <p:cNvPr id="3" name="TextBox 2"/>
          <p:cNvSpPr txBox="1"/>
          <p:nvPr/>
        </p:nvSpPr>
        <p:spPr>
          <a:xfrm>
            <a:off x="5283200" y="2116666"/>
            <a:ext cx="3556000" cy="1200329"/>
          </a:xfrm>
          <a:prstGeom prst="rect">
            <a:avLst/>
          </a:prstGeom>
          <a:noFill/>
        </p:spPr>
        <p:txBody>
          <a:bodyPr wrap="square" rtlCol="0">
            <a:spAutoFit/>
          </a:bodyPr>
          <a:lstStyle/>
          <a:p>
            <a:r>
              <a:rPr lang="en-US" dirty="0"/>
              <a:t>They say ANOVA is the appropriate test, and T&amp;M agree that forest harvesting has increased peak discharge.</a:t>
            </a:r>
          </a:p>
        </p:txBody>
      </p:sp>
      <p:pic>
        <p:nvPicPr>
          <p:cNvPr id="4" name="Picture 3"/>
          <p:cNvPicPr>
            <a:picLocks noChangeAspect="1"/>
          </p:cNvPicPr>
          <p:nvPr/>
        </p:nvPicPr>
        <p:blipFill>
          <a:blip r:embed="rId3"/>
          <a:stretch>
            <a:fillRect/>
          </a:stretch>
        </p:blipFill>
        <p:spPr>
          <a:xfrm>
            <a:off x="0" y="3662856"/>
            <a:ext cx="9144000" cy="2696705"/>
          </a:xfrm>
          <a:prstGeom prst="rect">
            <a:avLst/>
          </a:prstGeom>
        </p:spPr>
      </p:pic>
      <p:sp>
        <p:nvSpPr>
          <p:cNvPr id="5" name="TextBox 4"/>
          <p:cNvSpPr txBox="1"/>
          <p:nvPr/>
        </p:nvSpPr>
        <p:spPr>
          <a:xfrm>
            <a:off x="5283200" y="4272677"/>
            <a:ext cx="3556000" cy="2585323"/>
          </a:xfrm>
          <a:prstGeom prst="rect">
            <a:avLst/>
          </a:prstGeom>
          <a:noFill/>
        </p:spPr>
        <p:txBody>
          <a:bodyPr wrap="square" rtlCol="0">
            <a:spAutoFit/>
          </a:bodyPr>
          <a:lstStyle/>
          <a:p>
            <a:r>
              <a:rPr lang="en-US" dirty="0"/>
              <a:t>They say their results do not agree with J&amp;G.  They do not like the four event size categories chosen by J&amp;G.  “Large” lumps return periods between 0.4 and 100 years.  All event sizes do not respond the same. They also added a time variable to explain that treatment effects decrease over time.</a:t>
            </a:r>
          </a:p>
        </p:txBody>
      </p:sp>
    </p:spTree>
    <p:extLst>
      <p:ext uri="{BB962C8B-B14F-4D97-AF65-F5344CB8AC3E}">
        <p14:creationId xmlns:p14="http://schemas.microsoft.com/office/powerpoint/2010/main" val="884691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967" y="0"/>
            <a:ext cx="7689600" cy="6858000"/>
          </a:xfrm>
          <a:prstGeom prst="rect">
            <a:avLst/>
          </a:prstGeom>
        </p:spPr>
      </p:pic>
      <p:sp>
        <p:nvSpPr>
          <p:cNvPr id="3" name="TextBox 2"/>
          <p:cNvSpPr txBox="1"/>
          <p:nvPr/>
        </p:nvSpPr>
        <p:spPr>
          <a:xfrm>
            <a:off x="5595938" y="538927"/>
            <a:ext cx="3284188" cy="1754327"/>
          </a:xfrm>
          <a:prstGeom prst="rect">
            <a:avLst/>
          </a:prstGeom>
          <a:noFill/>
        </p:spPr>
        <p:txBody>
          <a:bodyPr wrap="square" rtlCol="0">
            <a:spAutoFit/>
          </a:bodyPr>
          <a:lstStyle/>
          <a:p>
            <a:r>
              <a:rPr lang="en-US" dirty="0"/>
              <a:t>They state that the percent changes were miscalculated and reported too large (because they neglected the fact that they used transformed variables), but all other results are good.</a:t>
            </a:r>
          </a:p>
        </p:txBody>
      </p:sp>
    </p:spTree>
    <p:extLst>
      <p:ext uri="{BB962C8B-B14F-4D97-AF65-F5344CB8AC3E}">
        <p14:creationId xmlns:p14="http://schemas.microsoft.com/office/powerpoint/2010/main" val="2086427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15533"/>
            <a:ext cx="9144000" cy="4857750"/>
          </a:xfrm>
          <a:prstGeom prst="rect">
            <a:avLst/>
          </a:prstGeom>
        </p:spPr>
      </p:pic>
      <p:sp>
        <p:nvSpPr>
          <p:cNvPr id="3" name="Title 2"/>
          <p:cNvSpPr>
            <a:spLocks noGrp="1"/>
          </p:cNvSpPr>
          <p:nvPr>
            <p:ph type="title"/>
          </p:nvPr>
        </p:nvSpPr>
        <p:spPr/>
        <p:txBody>
          <a:bodyPr>
            <a:normAutofit fontScale="90000"/>
          </a:bodyPr>
          <a:lstStyle/>
          <a:p>
            <a:r>
              <a:rPr lang="en-US" dirty="0"/>
              <a:t>Jones 2000, Also ANOVA, more basins</a:t>
            </a:r>
          </a:p>
        </p:txBody>
      </p:sp>
    </p:spTree>
    <p:extLst>
      <p:ext uri="{BB962C8B-B14F-4D97-AF65-F5344CB8AC3E}">
        <p14:creationId xmlns:p14="http://schemas.microsoft.com/office/powerpoint/2010/main" val="1508127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01600" y="59267"/>
            <a:ext cx="7465341" cy="6079067"/>
          </a:xfrm>
          <a:prstGeom prst="rect">
            <a:avLst/>
          </a:prstGeom>
        </p:spPr>
      </p:pic>
      <p:sp>
        <p:nvSpPr>
          <p:cNvPr id="4" name="TextBox 3"/>
          <p:cNvSpPr txBox="1"/>
          <p:nvPr/>
        </p:nvSpPr>
        <p:spPr>
          <a:xfrm>
            <a:off x="404141" y="6282267"/>
            <a:ext cx="8466667" cy="369332"/>
          </a:xfrm>
          <a:prstGeom prst="rect">
            <a:avLst/>
          </a:prstGeom>
          <a:solidFill>
            <a:schemeClr val="accent6">
              <a:lumMod val="20000"/>
              <a:lumOff val="80000"/>
            </a:schemeClr>
          </a:solidFill>
        </p:spPr>
        <p:txBody>
          <a:bodyPr wrap="square" rtlCol="0">
            <a:spAutoFit/>
          </a:bodyPr>
          <a:lstStyle/>
          <a:p>
            <a:r>
              <a:rPr lang="en-US" dirty="0"/>
              <a:t>Says ANOVA and ANCOVA are both bad stats choices.  Proposes frequency analysis.</a:t>
            </a:r>
          </a:p>
        </p:txBody>
      </p:sp>
    </p:spTree>
    <p:extLst>
      <p:ext uri="{BB962C8B-B14F-4D97-AF65-F5344CB8AC3E}">
        <p14:creationId xmlns:p14="http://schemas.microsoft.com/office/powerpoint/2010/main" val="4171810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3630706" cy="6858000"/>
          </a:xfrm>
          <a:prstGeom prst="rect">
            <a:avLst/>
          </a:prstGeom>
        </p:spPr>
      </p:pic>
      <p:pic>
        <p:nvPicPr>
          <p:cNvPr id="4" name="Picture 3"/>
          <p:cNvPicPr>
            <a:picLocks noChangeAspect="1"/>
          </p:cNvPicPr>
          <p:nvPr/>
        </p:nvPicPr>
        <p:blipFill>
          <a:blip r:embed="rId3"/>
          <a:stretch>
            <a:fillRect/>
          </a:stretch>
        </p:blipFill>
        <p:spPr>
          <a:xfrm>
            <a:off x="5024967" y="0"/>
            <a:ext cx="3860958" cy="6858000"/>
          </a:xfrm>
          <a:prstGeom prst="rect">
            <a:avLst/>
          </a:prstGeom>
        </p:spPr>
      </p:pic>
      <p:sp>
        <p:nvSpPr>
          <p:cNvPr id="5" name="TextBox 4"/>
          <p:cNvSpPr txBox="1"/>
          <p:nvPr/>
        </p:nvSpPr>
        <p:spPr>
          <a:xfrm rot="16200000">
            <a:off x="2681135" y="2548465"/>
            <a:ext cx="3784600" cy="646331"/>
          </a:xfrm>
          <a:prstGeom prst="rect">
            <a:avLst/>
          </a:prstGeom>
          <a:solidFill>
            <a:srgbClr val="FDEADA"/>
          </a:solidFill>
        </p:spPr>
        <p:txBody>
          <a:bodyPr wrap="square" rtlCol="0">
            <a:spAutoFit/>
          </a:bodyPr>
          <a:lstStyle/>
          <a:p>
            <a:r>
              <a:rPr lang="en-US" dirty="0"/>
              <a:t>Proposes to compare CDFs of the two time periods</a:t>
            </a:r>
          </a:p>
        </p:txBody>
      </p:sp>
      <p:cxnSp>
        <p:nvCxnSpPr>
          <p:cNvPr id="7" name="Straight Connector 6"/>
          <p:cNvCxnSpPr/>
          <p:nvPr/>
        </p:nvCxnSpPr>
        <p:spPr>
          <a:xfrm flipV="1">
            <a:off x="6502400" y="5664200"/>
            <a:ext cx="2125133" cy="16933"/>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911600" y="5444067"/>
            <a:ext cx="1261533" cy="923330"/>
          </a:xfrm>
          <a:prstGeom prst="rect">
            <a:avLst/>
          </a:prstGeom>
          <a:noFill/>
        </p:spPr>
        <p:txBody>
          <a:bodyPr wrap="square" rtlCol="0">
            <a:spAutoFit/>
          </a:bodyPr>
          <a:lstStyle/>
          <a:p>
            <a:r>
              <a:rPr lang="en-US" dirty="0"/>
              <a:t>What is “recovery adjusted”?</a:t>
            </a:r>
          </a:p>
        </p:txBody>
      </p:sp>
    </p:spTree>
    <p:extLst>
      <p:ext uri="{BB962C8B-B14F-4D97-AF65-F5344CB8AC3E}">
        <p14:creationId xmlns:p14="http://schemas.microsoft.com/office/powerpoint/2010/main" val="2986562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“Recovery adjusted”</a:t>
            </a:r>
          </a:p>
        </p:txBody>
      </p:sp>
      <p:pic>
        <p:nvPicPr>
          <p:cNvPr id="4" name="Picture 3"/>
          <p:cNvPicPr>
            <a:picLocks noChangeAspect="1"/>
          </p:cNvPicPr>
          <p:nvPr/>
        </p:nvPicPr>
        <p:blipFill>
          <a:blip r:embed="rId2"/>
          <a:stretch>
            <a:fillRect/>
          </a:stretch>
        </p:blipFill>
        <p:spPr>
          <a:xfrm>
            <a:off x="859366" y="1670045"/>
            <a:ext cx="5619891" cy="4756155"/>
          </a:xfrm>
          <a:prstGeom prst="rect">
            <a:avLst/>
          </a:prstGeom>
        </p:spPr>
      </p:pic>
    </p:spTree>
    <p:extLst>
      <p:ext uri="{BB962C8B-B14F-4D97-AF65-F5344CB8AC3E}">
        <p14:creationId xmlns:p14="http://schemas.microsoft.com/office/powerpoint/2010/main" val="1425339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105834"/>
            <a:ext cx="6738932" cy="2256366"/>
          </a:xfrm>
          <a:prstGeom prst="rect">
            <a:avLst/>
          </a:prstGeom>
        </p:spPr>
      </p:pic>
      <p:pic>
        <p:nvPicPr>
          <p:cNvPr id="4" name="Picture 3"/>
          <p:cNvPicPr>
            <a:picLocks noChangeAspect="1"/>
          </p:cNvPicPr>
          <p:nvPr/>
        </p:nvPicPr>
        <p:blipFill>
          <a:blip r:embed="rId3"/>
          <a:stretch>
            <a:fillRect/>
          </a:stretch>
        </p:blipFill>
        <p:spPr>
          <a:xfrm>
            <a:off x="3072336" y="4210081"/>
            <a:ext cx="6468533" cy="2376311"/>
          </a:xfrm>
          <a:prstGeom prst="rect">
            <a:avLst/>
          </a:prstGeom>
        </p:spPr>
      </p:pic>
      <p:sp>
        <p:nvSpPr>
          <p:cNvPr id="5" name="TextBox 4"/>
          <p:cNvSpPr txBox="1"/>
          <p:nvPr/>
        </p:nvSpPr>
        <p:spPr>
          <a:xfrm>
            <a:off x="6019801" y="105834"/>
            <a:ext cx="2904066" cy="3693319"/>
          </a:xfrm>
          <a:prstGeom prst="rect">
            <a:avLst/>
          </a:prstGeom>
          <a:noFill/>
        </p:spPr>
        <p:txBody>
          <a:bodyPr wrap="square" rtlCol="0">
            <a:spAutoFit/>
          </a:bodyPr>
          <a:lstStyle/>
          <a:p>
            <a:pPr marL="285750" indent="-285750">
              <a:buFontTx/>
              <a:buChar char="•"/>
            </a:pPr>
            <a:r>
              <a:rPr lang="en-US" dirty="0"/>
              <a:t>Recovery adjustment is wrong</a:t>
            </a:r>
          </a:p>
          <a:p>
            <a:pPr marL="285750" indent="-285750">
              <a:buFontTx/>
              <a:buChar char="•"/>
            </a:pPr>
            <a:r>
              <a:rPr lang="en-US" dirty="0"/>
              <a:t>Analysis of uncertainty applies incorrect parametric assumptions.</a:t>
            </a:r>
          </a:p>
          <a:p>
            <a:pPr marL="285750" indent="-285750">
              <a:buFontTx/>
              <a:buChar char="•"/>
            </a:pPr>
            <a:r>
              <a:rPr lang="en-US" dirty="0"/>
              <a:t>Frequency pairing doesn’t overcome fact that there isn’t much data.</a:t>
            </a:r>
          </a:p>
          <a:p>
            <a:pPr marL="285750" indent="-285750">
              <a:buFontTx/>
              <a:buChar char="•"/>
            </a:pPr>
            <a:r>
              <a:rPr lang="en-US" dirty="0" err="1"/>
              <a:t>Alila</a:t>
            </a:r>
            <a:r>
              <a:rPr lang="en-US" dirty="0"/>
              <a:t> is just plain rude regarding other methods.</a:t>
            </a:r>
          </a:p>
          <a:p>
            <a:pPr marL="285750" indent="-285750">
              <a:buFontTx/>
              <a:buChar char="•"/>
            </a:pPr>
            <a:r>
              <a:rPr lang="en-US" dirty="0"/>
              <a:t>Chronological and frequency pairing should be used together</a:t>
            </a:r>
          </a:p>
        </p:txBody>
      </p:sp>
      <p:sp>
        <p:nvSpPr>
          <p:cNvPr id="6" name="TextBox 5"/>
          <p:cNvSpPr txBox="1"/>
          <p:nvPr/>
        </p:nvSpPr>
        <p:spPr>
          <a:xfrm>
            <a:off x="109532" y="4555067"/>
            <a:ext cx="3031066" cy="1754327"/>
          </a:xfrm>
          <a:prstGeom prst="rect">
            <a:avLst/>
          </a:prstGeom>
          <a:noFill/>
        </p:spPr>
        <p:txBody>
          <a:bodyPr wrap="square" rtlCol="0">
            <a:spAutoFit/>
          </a:bodyPr>
          <a:lstStyle/>
          <a:p>
            <a:pPr marL="285750" indent="-285750">
              <a:buFontTx/>
              <a:buChar char="•"/>
            </a:pPr>
            <a:r>
              <a:rPr lang="en-US" dirty="0"/>
              <a:t>Argues that chronological pairing is irrelevant and that most hydrologists are stupid</a:t>
            </a:r>
          </a:p>
          <a:p>
            <a:pPr marL="285750" indent="-285750">
              <a:buFontTx/>
              <a:buChar char="•"/>
            </a:pPr>
            <a:r>
              <a:rPr lang="en-US" dirty="0"/>
              <a:t>Includes many quotes highlighting such stupidity</a:t>
            </a:r>
          </a:p>
        </p:txBody>
      </p:sp>
    </p:spTree>
    <p:extLst>
      <p:ext uri="{BB962C8B-B14F-4D97-AF65-F5344CB8AC3E}">
        <p14:creationId xmlns:p14="http://schemas.microsoft.com/office/powerpoint/2010/main" val="277444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851429"/>
          </a:xfrm>
          <a:solidFill>
            <a:srgbClr val="FDEADA"/>
          </a:solidFill>
        </p:spPr>
        <p:txBody>
          <a:bodyPr/>
          <a:lstStyle/>
          <a:p>
            <a:r>
              <a:rPr lang="en-US" dirty="0"/>
              <a:t>So what can we do?</a:t>
            </a:r>
          </a:p>
        </p:txBody>
      </p:sp>
      <p:sp>
        <p:nvSpPr>
          <p:cNvPr id="4" name="Content Placeholder 3"/>
          <p:cNvSpPr>
            <a:spLocks noGrp="1"/>
          </p:cNvSpPr>
          <p:nvPr>
            <p:ph idx="1"/>
          </p:nvPr>
        </p:nvSpPr>
        <p:spPr>
          <a:xfrm>
            <a:off x="457200" y="1126067"/>
            <a:ext cx="8229600" cy="5647266"/>
          </a:xfrm>
        </p:spPr>
        <p:txBody>
          <a:bodyPr>
            <a:normAutofit fontScale="92500" lnSpcReduction="10000"/>
          </a:bodyPr>
          <a:lstStyle/>
          <a:p>
            <a:r>
              <a:rPr lang="en-US" dirty="0"/>
              <a:t>Can compare ANOVA, ANCOVA, and frequency analysis ourselves for a couple watersheds and see what we think</a:t>
            </a:r>
          </a:p>
          <a:p>
            <a:pPr lvl="1"/>
            <a:r>
              <a:rPr lang="en-US" dirty="0"/>
              <a:t>How do results change with how we group peak flows (what counts as a peak flow)?</a:t>
            </a:r>
          </a:p>
          <a:p>
            <a:pPr lvl="1"/>
            <a:r>
              <a:rPr lang="en-US" dirty="0"/>
              <a:t>How do results change with how we consider recovery after harvesting?  How do we calculate recovery?  How do we deal with non-</a:t>
            </a:r>
            <a:r>
              <a:rPr lang="en-US" dirty="0" err="1"/>
              <a:t>stationarity</a:t>
            </a:r>
            <a:r>
              <a:rPr lang="en-US" dirty="0"/>
              <a:t> in the </a:t>
            </a:r>
            <a:r>
              <a:rPr lang="en-US" dirty="0" err="1"/>
              <a:t>timeseries</a:t>
            </a:r>
            <a:r>
              <a:rPr lang="en-US" dirty="0"/>
              <a:t>?</a:t>
            </a:r>
          </a:p>
          <a:p>
            <a:pPr lvl="1"/>
            <a:r>
              <a:rPr lang="en-US" dirty="0"/>
              <a:t>What do we think is more important, the choice of statistical test?  Or our decisions about flow size and how to control for forest recovery? </a:t>
            </a:r>
          </a:p>
          <a:p>
            <a:pPr lvl="1"/>
            <a:r>
              <a:rPr lang="en-US" dirty="0"/>
              <a:t>Can we invent a fake-dataset that might help us fairly answer these questions?</a:t>
            </a:r>
          </a:p>
        </p:txBody>
      </p:sp>
    </p:spTree>
    <p:extLst>
      <p:ext uri="{BB962C8B-B14F-4D97-AF65-F5344CB8AC3E}">
        <p14:creationId xmlns:p14="http://schemas.microsoft.com/office/powerpoint/2010/main" val="2454544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5499491" cy="6912078"/>
          </a:xfrm>
          <a:prstGeom prst="rect">
            <a:avLst/>
          </a:prstGeom>
        </p:spPr>
      </p:pic>
      <p:sp>
        <p:nvSpPr>
          <p:cNvPr id="3" name="TextBox 2"/>
          <p:cNvSpPr txBox="1"/>
          <p:nvPr/>
        </p:nvSpPr>
        <p:spPr>
          <a:xfrm>
            <a:off x="6248658" y="5338058"/>
            <a:ext cx="2450013" cy="646331"/>
          </a:xfrm>
          <a:prstGeom prst="rect">
            <a:avLst/>
          </a:prstGeom>
          <a:noFill/>
        </p:spPr>
        <p:txBody>
          <a:bodyPr wrap="square" rtlCol="0">
            <a:spAutoFit/>
          </a:bodyPr>
          <a:lstStyle/>
          <a:p>
            <a:r>
              <a:rPr lang="en-US" dirty="0"/>
              <a:t>P 105 Hershel and Hirsch</a:t>
            </a:r>
          </a:p>
        </p:txBody>
      </p:sp>
      <p:sp>
        <p:nvSpPr>
          <p:cNvPr id="4" name="Right Brace 3"/>
          <p:cNvSpPr/>
          <p:nvPr/>
        </p:nvSpPr>
        <p:spPr>
          <a:xfrm>
            <a:off x="5282139" y="3877733"/>
            <a:ext cx="629361" cy="68490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5911500" y="3521797"/>
            <a:ext cx="2966988" cy="1200329"/>
          </a:xfrm>
          <a:prstGeom prst="rect">
            <a:avLst/>
          </a:prstGeom>
          <a:noFill/>
        </p:spPr>
        <p:txBody>
          <a:bodyPr wrap="square" rtlCol="0">
            <a:spAutoFit/>
          </a:bodyPr>
          <a:lstStyle/>
          <a:p>
            <a:r>
              <a:rPr lang="en-US" dirty="0"/>
              <a:t>Note that we did not cover these, but they are detailed in the text if you need them in the future.</a:t>
            </a:r>
          </a:p>
        </p:txBody>
      </p:sp>
      <p:sp>
        <p:nvSpPr>
          <p:cNvPr id="6" name="Oval 5"/>
          <p:cNvSpPr/>
          <p:nvPr/>
        </p:nvSpPr>
        <p:spPr>
          <a:xfrm>
            <a:off x="3933507" y="0"/>
            <a:ext cx="1730744" cy="78666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664251" y="213522"/>
            <a:ext cx="2708501" cy="1200329"/>
          </a:xfrm>
          <a:prstGeom prst="rect">
            <a:avLst/>
          </a:prstGeom>
          <a:noFill/>
        </p:spPr>
        <p:txBody>
          <a:bodyPr wrap="square" rtlCol="0">
            <a:spAutoFit/>
          </a:bodyPr>
          <a:lstStyle/>
          <a:p>
            <a:r>
              <a:rPr lang="en-US" dirty="0"/>
              <a:t>We discussed </a:t>
            </a:r>
            <a:r>
              <a:rPr lang="en-US" dirty="0" err="1"/>
              <a:t>quantile</a:t>
            </a:r>
            <a:r>
              <a:rPr lang="en-US" dirty="0"/>
              <a:t>-mapping and CDFs but did not cover all of the rank transforms in the book</a:t>
            </a:r>
          </a:p>
        </p:txBody>
      </p:sp>
    </p:spTree>
    <p:extLst>
      <p:ext uri="{BB962C8B-B14F-4D97-AF65-F5344CB8AC3E}">
        <p14:creationId xmlns:p14="http://schemas.microsoft.com/office/powerpoint/2010/main" val="2706799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b="1" dirty="0"/>
              <a:t>Lab 6, Homework 6</a:t>
            </a:r>
          </a:p>
          <a:p>
            <a:r>
              <a:rPr lang="en-US" dirty="0"/>
              <a:t>Class Schedule</a:t>
            </a:r>
          </a:p>
          <a:p>
            <a:r>
              <a:rPr lang="en-US" dirty="0"/>
              <a:t>Presentations and Take-home Final</a:t>
            </a:r>
          </a:p>
          <a:p>
            <a:r>
              <a:rPr lang="en-US" dirty="0"/>
              <a:t>Data Assimilation Lecture</a:t>
            </a:r>
          </a:p>
          <a:p>
            <a:pPr marL="0" indent="0">
              <a:buNone/>
            </a:pPr>
            <a:endParaRPr lang="en-US" dirty="0"/>
          </a:p>
        </p:txBody>
      </p:sp>
    </p:spTree>
    <p:extLst>
      <p:ext uri="{BB962C8B-B14F-4D97-AF65-F5344CB8AC3E}">
        <p14:creationId xmlns:p14="http://schemas.microsoft.com/office/powerpoint/2010/main" val="1407153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AC090"/>
          </a:solidFill>
        </p:spPr>
        <p:txBody>
          <a:bodyPr/>
          <a:lstStyle/>
          <a:p>
            <a:r>
              <a:rPr lang="en-US" dirty="0"/>
              <a:t>What can undergrads expect?</a:t>
            </a:r>
          </a:p>
        </p:txBody>
      </p:sp>
      <p:sp>
        <p:nvSpPr>
          <p:cNvPr id="3" name="Content Placeholder 2"/>
          <p:cNvSpPr>
            <a:spLocks noGrp="1"/>
          </p:cNvSpPr>
          <p:nvPr>
            <p:ph idx="1"/>
          </p:nvPr>
        </p:nvSpPr>
        <p:spPr>
          <a:xfrm>
            <a:off x="457200" y="1417638"/>
            <a:ext cx="8229600" cy="5172288"/>
          </a:xfrm>
        </p:spPr>
        <p:txBody>
          <a:bodyPr>
            <a:normAutofit fontScale="92500" lnSpcReduction="20000"/>
          </a:bodyPr>
          <a:lstStyle/>
          <a:p>
            <a:r>
              <a:rPr lang="en-US" dirty="0"/>
              <a:t>Final exam is take-home, posted morning of Dec 2</a:t>
            </a:r>
            <a:r>
              <a:rPr lang="en-US" baseline="30000" dirty="0"/>
              <a:t>nd</a:t>
            </a:r>
            <a:r>
              <a:rPr lang="en-US" dirty="0"/>
              <a:t>  and can be uploaded on Monday, Dec 9th (our official exam time)</a:t>
            </a:r>
          </a:p>
          <a:p>
            <a:r>
              <a:rPr lang="en-US" dirty="0"/>
              <a:t>It will ask questions about which sort of statistical tests you should apply in different situations (similar to following slides and on Homework 7), and may require some computer analysis</a:t>
            </a:r>
          </a:p>
          <a:p>
            <a:r>
              <a:rPr lang="en-US" dirty="0"/>
              <a:t>It is open book, internet, notes, m-files, but </a:t>
            </a:r>
            <a:r>
              <a:rPr lang="en-US" u="sng" dirty="0"/>
              <a:t>NOT</a:t>
            </a:r>
            <a:r>
              <a:rPr lang="en-US" dirty="0"/>
              <a:t> “open friend” – you must write an honor statement the work is your own, and you didn’t talk to anyone about it.</a:t>
            </a:r>
          </a:p>
          <a:p>
            <a:r>
              <a:rPr lang="en-US" dirty="0"/>
              <a:t>I will plan it to take about 2 hours of your time but will not have a time requirement on it.</a:t>
            </a:r>
          </a:p>
        </p:txBody>
      </p:sp>
    </p:spTree>
    <p:extLst>
      <p:ext uri="{BB962C8B-B14F-4D97-AF65-F5344CB8AC3E}">
        <p14:creationId xmlns:p14="http://schemas.microsoft.com/office/powerpoint/2010/main" val="2400302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potential final questions follow: </a:t>
            </a:r>
          </a:p>
        </p:txBody>
      </p:sp>
    </p:spTree>
    <p:extLst>
      <p:ext uri="{BB962C8B-B14F-4D97-AF65-F5344CB8AC3E}">
        <p14:creationId xmlns:p14="http://schemas.microsoft.com/office/powerpoint/2010/main" val="3128580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1875"/>
            <a:ext cx="8229600" cy="1143000"/>
          </a:xfrm>
        </p:spPr>
        <p:txBody>
          <a:bodyPr>
            <a:normAutofit fontScale="90000"/>
          </a:bodyPr>
          <a:lstStyle/>
          <a:p>
            <a:r>
              <a:rPr lang="en-US" dirty="0"/>
              <a:t>When should you choose a parametric test vs. a non-parametric test?</a:t>
            </a:r>
          </a:p>
        </p:txBody>
      </p:sp>
      <p:sp>
        <p:nvSpPr>
          <p:cNvPr id="3" name="文本框 2">
            <a:extLst>
              <a:ext uri="{FF2B5EF4-FFF2-40B4-BE49-F238E27FC236}">
                <a16:creationId xmlns:a16="http://schemas.microsoft.com/office/drawing/2014/main" id="{18DB3A8A-0D33-4CB3-A833-68DDF1745702}"/>
              </a:ext>
            </a:extLst>
          </p:cNvPr>
          <p:cNvSpPr txBox="1"/>
          <p:nvPr/>
        </p:nvSpPr>
        <p:spPr>
          <a:xfrm>
            <a:off x="1308295" y="1955409"/>
            <a:ext cx="6541477" cy="646331"/>
          </a:xfrm>
          <a:prstGeom prst="rect">
            <a:avLst/>
          </a:prstGeom>
          <a:noFill/>
        </p:spPr>
        <p:txBody>
          <a:bodyPr wrap="square" rtlCol="0">
            <a:spAutoFit/>
          </a:bodyPr>
          <a:lstStyle/>
          <a:p>
            <a:r>
              <a:rPr lang="en-US" altLang="zh-CN" dirty="0"/>
              <a:t>Use parametric test on the normally distributed data while if don’t know or not normal distribution, use non-parametric test.</a:t>
            </a:r>
            <a:endParaRPr lang="zh-CN" altLang="en-US" dirty="0"/>
          </a:p>
        </p:txBody>
      </p:sp>
    </p:spTree>
    <p:extLst>
      <p:ext uri="{BB962C8B-B14F-4D97-AF65-F5344CB8AC3E}">
        <p14:creationId xmlns:p14="http://schemas.microsoft.com/office/powerpoint/2010/main" val="2868274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6390" y="1926382"/>
            <a:ext cx="6239152" cy="2924603"/>
          </a:xfrm>
          <a:prstGeom prst="rect">
            <a:avLst/>
          </a:prstGeom>
        </p:spPr>
      </p:pic>
      <p:sp>
        <p:nvSpPr>
          <p:cNvPr id="3" name="TextBox 2"/>
          <p:cNvSpPr txBox="1"/>
          <p:nvPr/>
        </p:nvSpPr>
        <p:spPr>
          <a:xfrm>
            <a:off x="6248658" y="5338058"/>
            <a:ext cx="2450013" cy="646331"/>
          </a:xfrm>
          <a:prstGeom prst="rect">
            <a:avLst/>
          </a:prstGeom>
          <a:noFill/>
        </p:spPr>
        <p:txBody>
          <a:bodyPr wrap="square" rtlCol="0">
            <a:spAutoFit/>
          </a:bodyPr>
          <a:lstStyle/>
          <a:p>
            <a:r>
              <a:rPr lang="en-US" dirty="0"/>
              <a:t>P 107 Hershel and Hirsch</a:t>
            </a:r>
          </a:p>
        </p:txBody>
      </p:sp>
      <p:cxnSp>
        <p:nvCxnSpPr>
          <p:cNvPr id="5" name="Straight Arrow Connector 4"/>
          <p:cNvCxnSpPr/>
          <p:nvPr/>
        </p:nvCxnSpPr>
        <p:spPr>
          <a:xfrm flipH="1">
            <a:off x="6462192" y="2112747"/>
            <a:ext cx="595644" cy="6742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55542" y="1258658"/>
            <a:ext cx="2067901" cy="1200329"/>
          </a:xfrm>
          <a:prstGeom prst="rect">
            <a:avLst/>
          </a:prstGeom>
          <a:noFill/>
        </p:spPr>
        <p:txBody>
          <a:bodyPr wrap="square" rtlCol="0">
            <a:spAutoFit/>
          </a:bodyPr>
          <a:lstStyle/>
          <a:p>
            <a:r>
              <a:rPr lang="en-US" dirty="0"/>
              <a:t>Improperly using a Parametric test will tend to increase your Type II error.</a:t>
            </a:r>
          </a:p>
        </p:txBody>
      </p:sp>
    </p:spTree>
    <p:extLst>
      <p:ext uri="{BB962C8B-B14F-4D97-AF65-F5344CB8AC3E}">
        <p14:creationId xmlns:p14="http://schemas.microsoft.com/office/powerpoint/2010/main" val="2030936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64571"/>
            <a:ext cx="8229600" cy="1143000"/>
          </a:xfrm>
        </p:spPr>
        <p:txBody>
          <a:bodyPr/>
          <a:lstStyle/>
          <a:p>
            <a:r>
              <a:rPr lang="en-US" dirty="0"/>
              <a:t>Example: Peak Flows on a River</a:t>
            </a:r>
          </a:p>
        </p:txBody>
      </p:sp>
      <p:pic>
        <p:nvPicPr>
          <p:cNvPr id="4" name="Picture 3" descr="CEE491_Hw1_prob1A.png"/>
          <p:cNvPicPr>
            <a:picLocks noChangeAspect="1"/>
          </p:cNvPicPr>
          <p:nvPr/>
        </p:nvPicPr>
        <p:blipFill rotWithShape="1">
          <a:blip r:embed="rId2">
            <a:extLst>
              <a:ext uri="{28A0092B-C50C-407E-A947-70E740481C1C}">
                <a14:useLocalDpi xmlns:a14="http://schemas.microsoft.com/office/drawing/2010/main" val="0"/>
              </a:ext>
            </a:extLst>
          </a:blip>
          <a:srcRect b="51555"/>
          <a:stretch/>
        </p:blipFill>
        <p:spPr>
          <a:xfrm>
            <a:off x="189985" y="1744330"/>
            <a:ext cx="8954015" cy="3248702"/>
          </a:xfrm>
          <a:prstGeom prst="rect">
            <a:avLst/>
          </a:prstGeom>
        </p:spPr>
      </p:pic>
      <p:sp>
        <p:nvSpPr>
          <p:cNvPr id="5" name="TextBox 4"/>
          <p:cNvSpPr txBox="1"/>
          <p:nvPr/>
        </p:nvSpPr>
        <p:spPr>
          <a:xfrm>
            <a:off x="189985" y="4845814"/>
            <a:ext cx="8798878" cy="1661993"/>
          </a:xfrm>
          <a:prstGeom prst="rect">
            <a:avLst/>
          </a:prstGeom>
          <a:noFill/>
        </p:spPr>
        <p:txBody>
          <a:bodyPr wrap="square" rtlCol="0">
            <a:spAutoFit/>
          </a:bodyPr>
          <a:lstStyle/>
          <a:p>
            <a:pPr marL="285750" indent="-285750">
              <a:buFontTx/>
              <a:buChar char="•"/>
            </a:pPr>
            <a:r>
              <a:rPr lang="en-US" sz="2800" dirty="0"/>
              <a:t>What questions might we ask?</a:t>
            </a:r>
          </a:p>
          <a:p>
            <a:pPr marL="285750" indent="-285750">
              <a:buFontTx/>
              <a:buChar char="•"/>
            </a:pPr>
            <a:r>
              <a:rPr lang="en-US" sz="2800" dirty="0"/>
              <a:t>What tools do we have?</a:t>
            </a:r>
          </a:p>
          <a:p>
            <a:pPr marL="285750" indent="-285750">
              <a:buFontTx/>
              <a:buChar char="•"/>
            </a:pPr>
            <a:r>
              <a:rPr lang="en-US" sz="2800" dirty="0"/>
              <a:t>Which tool would be most appropriate to each question?</a:t>
            </a:r>
          </a:p>
          <a:p>
            <a:endParaRPr lang="en-US" dirty="0"/>
          </a:p>
        </p:txBody>
      </p:sp>
      <p:sp>
        <p:nvSpPr>
          <p:cNvPr id="3" name="TextBox 2"/>
          <p:cNvSpPr txBox="1"/>
          <p:nvPr/>
        </p:nvSpPr>
        <p:spPr>
          <a:xfrm>
            <a:off x="457200" y="1307571"/>
            <a:ext cx="8531663" cy="369332"/>
          </a:xfrm>
          <a:prstGeom prst="rect">
            <a:avLst/>
          </a:prstGeom>
          <a:noFill/>
        </p:spPr>
        <p:txBody>
          <a:bodyPr wrap="square" rtlCol="0">
            <a:spAutoFit/>
          </a:bodyPr>
          <a:lstStyle/>
          <a:p>
            <a:r>
              <a:rPr lang="en-US" dirty="0"/>
              <a:t>Take our a piece of paper, write down your own thoughts, then confer with a neighbor.</a:t>
            </a:r>
          </a:p>
        </p:txBody>
      </p:sp>
      <p:sp>
        <p:nvSpPr>
          <p:cNvPr id="6" name="文本框 5">
            <a:extLst>
              <a:ext uri="{FF2B5EF4-FFF2-40B4-BE49-F238E27FC236}">
                <a16:creationId xmlns:a16="http://schemas.microsoft.com/office/drawing/2014/main" id="{ECEF9FE8-638A-4E13-9370-5CE4A94A82B3}"/>
              </a:ext>
            </a:extLst>
          </p:cNvPr>
          <p:cNvSpPr txBox="1"/>
          <p:nvPr/>
        </p:nvSpPr>
        <p:spPr>
          <a:xfrm>
            <a:off x="8553157" y="1527241"/>
            <a:ext cx="3931849" cy="3970318"/>
          </a:xfrm>
          <a:prstGeom prst="rect">
            <a:avLst/>
          </a:prstGeom>
          <a:noFill/>
        </p:spPr>
        <p:txBody>
          <a:bodyPr wrap="square" rtlCol="0">
            <a:spAutoFit/>
          </a:bodyPr>
          <a:lstStyle/>
          <a:p>
            <a:pPr marL="342900" indent="-342900">
              <a:buAutoNum type="arabicPeriod"/>
            </a:pPr>
            <a:r>
              <a:rPr lang="en-US" altLang="zh-CN" dirty="0"/>
              <a:t>Q: Any trend? By linear regression, hypothesis test on the slop: if there is any trend. Also calculate for 95% CI</a:t>
            </a:r>
          </a:p>
          <a:p>
            <a:pPr marL="342900" indent="-342900">
              <a:buAutoNum type="arabicPeriod"/>
            </a:pPr>
            <a:endParaRPr lang="en-US" altLang="zh-CN" dirty="0"/>
          </a:p>
          <a:p>
            <a:pPr marL="342900" indent="-342900">
              <a:buAutoNum type="arabicPeriod"/>
            </a:pPr>
            <a:r>
              <a:rPr lang="en-US" altLang="zh-CN" dirty="0"/>
              <a:t>Q: Is variability increasing overtime, break up in time, analyze them in different group</a:t>
            </a:r>
          </a:p>
          <a:p>
            <a:pPr marL="342900" indent="-342900">
              <a:buAutoNum type="arabicPeriod"/>
            </a:pPr>
            <a:endParaRPr lang="en-US" altLang="zh-CN" dirty="0"/>
          </a:p>
          <a:p>
            <a:pPr marL="342900" indent="-342900">
              <a:buAutoNum type="arabicPeriod"/>
            </a:pPr>
            <a:r>
              <a:rPr lang="en-US" altLang="zh-CN" dirty="0"/>
              <a:t>CDF on the data-Q: how the flow changes over time</a:t>
            </a:r>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zh-CN" altLang="en-US" dirty="0"/>
          </a:p>
        </p:txBody>
      </p:sp>
    </p:spTree>
    <p:extLst>
      <p:ext uri="{BB962C8B-B14F-4D97-AF65-F5344CB8AC3E}">
        <p14:creationId xmlns:p14="http://schemas.microsoft.com/office/powerpoint/2010/main" val="2716414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normAutofit fontScale="90000"/>
          </a:bodyPr>
          <a:lstStyle/>
          <a:p>
            <a:r>
              <a:rPr lang="en-US" dirty="0"/>
              <a:t>1. Presume some logging occurred in the watershed in 1970.</a:t>
            </a:r>
            <a:br>
              <a:rPr lang="en-US" dirty="0"/>
            </a:br>
            <a:r>
              <a:rPr lang="en-US" dirty="0"/>
              <a:t>Are peak flows higher after 1970 than before 1970? </a:t>
            </a:r>
          </a:p>
        </p:txBody>
      </p:sp>
      <p:sp>
        <p:nvSpPr>
          <p:cNvPr id="3" name="Content Placeholder 2"/>
          <p:cNvSpPr>
            <a:spLocks noGrp="1"/>
          </p:cNvSpPr>
          <p:nvPr>
            <p:ph idx="1"/>
          </p:nvPr>
        </p:nvSpPr>
        <p:spPr>
          <a:xfrm>
            <a:off x="457200" y="5242596"/>
            <a:ext cx="8229600" cy="1573986"/>
          </a:xfrm>
        </p:spPr>
        <p:txBody>
          <a:bodyPr>
            <a:normAutofit fontScale="92500" lnSpcReduction="10000"/>
          </a:bodyPr>
          <a:lstStyle/>
          <a:p>
            <a:r>
              <a:rPr lang="en-US" dirty="0"/>
              <a:t>How do you ask this statistically?</a:t>
            </a:r>
          </a:p>
          <a:p>
            <a:r>
              <a:rPr lang="en-US" dirty="0"/>
              <a:t>What tools should you use?</a:t>
            </a:r>
          </a:p>
          <a:p>
            <a:r>
              <a:rPr lang="en-US" dirty="0"/>
              <a:t>What should you be careful of / careful about?</a:t>
            </a:r>
          </a:p>
        </p:txBody>
      </p:sp>
      <p:pic>
        <p:nvPicPr>
          <p:cNvPr id="4" name="Picture 3" descr="CEE491_Hw1_prob1A.png"/>
          <p:cNvPicPr>
            <a:picLocks noChangeAspect="1"/>
          </p:cNvPicPr>
          <p:nvPr/>
        </p:nvPicPr>
        <p:blipFill rotWithShape="1">
          <a:blip r:embed="rId2">
            <a:extLst>
              <a:ext uri="{28A0092B-C50C-407E-A947-70E740481C1C}">
                <a14:useLocalDpi xmlns:a14="http://schemas.microsoft.com/office/drawing/2010/main" val="0"/>
              </a:ext>
            </a:extLst>
          </a:blip>
          <a:srcRect l="5172" t="2645" r="6015" b="55304"/>
          <a:stretch/>
        </p:blipFill>
        <p:spPr>
          <a:xfrm>
            <a:off x="1049169" y="2664506"/>
            <a:ext cx="6930045" cy="2457421"/>
          </a:xfrm>
          <a:prstGeom prst="rect">
            <a:avLst/>
          </a:prstGeom>
        </p:spPr>
      </p:pic>
      <p:sp>
        <p:nvSpPr>
          <p:cNvPr id="5" name="文本框 4">
            <a:extLst>
              <a:ext uri="{FF2B5EF4-FFF2-40B4-BE49-F238E27FC236}">
                <a16:creationId xmlns:a16="http://schemas.microsoft.com/office/drawing/2014/main" id="{E8351AC6-481E-41FB-BA80-783B5251823D}"/>
              </a:ext>
            </a:extLst>
          </p:cNvPr>
          <p:cNvSpPr txBox="1"/>
          <p:nvPr/>
        </p:nvSpPr>
        <p:spPr>
          <a:xfrm>
            <a:off x="7979214" y="1989138"/>
            <a:ext cx="2934592" cy="646331"/>
          </a:xfrm>
          <a:prstGeom prst="rect">
            <a:avLst/>
          </a:prstGeom>
          <a:noFill/>
        </p:spPr>
        <p:txBody>
          <a:bodyPr wrap="square" rtlCol="0">
            <a:spAutoFit/>
          </a:bodyPr>
          <a:lstStyle/>
          <a:p>
            <a:r>
              <a:rPr lang="en-US" altLang="zh-CN" dirty="0"/>
              <a:t>Q1. Have a control</a:t>
            </a:r>
          </a:p>
          <a:p>
            <a:r>
              <a:rPr lang="en-US" altLang="zh-CN" dirty="0"/>
              <a:t>       </a:t>
            </a:r>
            <a:endParaRPr lang="zh-CN" altLang="en-US" dirty="0"/>
          </a:p>
        </p:txBody>
      </p:sp>
    </p:spTree>
    <p:extLst>
      <p:ext uri="{BB962C8B-B14F-4D97-AF65-F5344CB8AC3E}">
        <p14:creationId xmlns:p14="http://schemas.microsoft.com/office/powerpoint/2010/main" val="3123387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8526"/>
            <a:ext cx="8229600" cy="1143000"/>
          </a:xfrm>
        </p:spPr>
        <p:txBody>
          <a:bodyPr>
            <a:normAutofit fontScale="90000"/>
          </a:bodyPr>
          <a:lstStyle/>
          <a:p>
            <a:r>
              <a:rPr lang="en-US" sz="3600" dirty="0"/>
              <a:t>2. Presume some logging occurred in the watershed in 1970.</a:t>
            </a:r>
            <a:br>
              <a:rPr lang="en-US" sz="3600" dirty="0"/>
            </a:br>
            <a:r>
              <a:rPr lang="en-US" dirty="0"/>
              <a:t>Have peak flows become more variable after 1970 than before 1970? </a:t>
            </a:r>
          </a:p>
        </p:txBody>
      </p:sp>
      <p:sp>
        <p:nvSpPr>
          <p:cNvPr id="3" name="Content Placeholder 2"/>
          <p:cNvSpPr>
            <a:spLocks noGrp="1"/>
          </p:cNvSpPr>
          <p:nvPr>
            <p:ph idx="1"/>
          </p:nvPr>
        </p:nvSpPr>
        <p:spPr>
          <a:xfrm>
            <a:off x="457200" y="5242596"/>
            <a:ext cx="8229600" cy="1573986"/>
          </a:xfrm>
        </p:spPr>
        <p:txBody>
          <a:bodyPr>
            <a:normAutofit fontScale="92500" lnSpcReduction="10000"/>
          </a:bodyPr>
          <a:lstStyle/>
          <a:p>
            <a:r>
              <a:rPr lang="en-US" dirty="0"/>
              <a:t>How do you ask this statistically?</a:t>
            </a:r>
          </a:p>
          <a:p>
            <a:r>
              <a:rPr lang="en-US" dirty="0"/>
              <a:t>What tools should you use?</a:t>
            </a:r>
          </a:p>
          <a:p>
            <a:r>
              <a:rPr lang="en-US" dirty="0"/>
              <a:t>What should you be careful of / careful about?</a:t>
            </a:r>
          </a:p>
        </p:txBody>
      </p:sp>
      <p:pic>
        <p:nvPicPr>
          <p:cNvPr id="4" name="Picture 3" descr="CEE491_Hw1_prob1A.png"/>
          <p:cNvPicPr>
            <a:picLocks noChangeAspect="1"/>
          </p:cNvPicPr>
          <p:nvPr/>
        </p:nvPicPr>
        <p:blipFill rotWithShape="1">
          <a:blip r:embed="rId2">
            <a:extLst>
              <a:ext uri="{28A0092B-C50C-407E-A947-70E740481C1C}">
                <a14:useLocalDpi xmlns:a14="http://schemas.microsoft.com/office/drawing/2010/main" val="0"/>
              </a:ext>
            </a:extLst>
          </a:blip>
          <a:srcRect l="5172" t="2645" r="6015" b="55304"/>
          <a:stretch/>
        </p:blipFill>
        <p:spPr>
          <a:xfrm>
            <a:off x="1049169" y="2664506"/>
            <a:ext cx="6930045" cy="2457421"/>
          </a:xfrm>
          <a:prstGeom prst="rect">
            <a:avLst/>
          </a:prstGeom>
        </p:spPr>
      </p:pic>
    </p:spTree>
    <p:extLst>
      <p:ext uri="{BB962C8B-B14F-4D97-AF65-F5344CB8AC3E}">
        <p14:creationId xmlns:p14="http://schemas.microsoft.com/office/powerpoint/2010/main" val="3691629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8526"/>
            <a:ext cx="8229600" cy="1143000"/>
          </a:xfrm>
        </p:spPr>
        <p:txBody>
          <a:bodyPr>
            <a:normAutofit fontScale="90000"/>
          </a:bodyPr>
          <a:lstStyle/>
          <a:p>
            <a:r>
              <a:rPr lang="en-US" sz="3100" dirty="0"/>
              <a:t>3. If the mean annual peak flow has increased to above 50,000 </a:t>
            </a:r>
            <a:r>
              <a:rPr lang="en-US" sz="3100" dirty="0" err="1"/>
              <a:t>cfs</a:t>
            </a:r>
            <a:r>
              <a:rPr lang="en-US" sz="3100" dirty="0"/>
              <a:t>, the town will rebuild the levees.</a:t>
            </a:r>
            <a:br>
              <a:rPr lang="en-US" sz="3100" dirty="0"/>
            </a:br>
            <a:r>
              <a:rPr lang="en-US" dirty="0"/>
              <a:t>What are the chances that our statistical test would fail to identify this change? </a:t>
            </a:r>
          </a:p>
        </p:txBody>
      </p:sp>
      <p:sp>
        <p:nvSpPr>
          <p:cNvPr id="3" name="Content Placeholder 2"/>
          <p:cNvSpPr>
            <a:spLocks noGrp="1"/>
          </p:cNvSpPr>
          <p:nvPr>
            <p:ph idx="1"/>
          </p:nvPr>
        </p:nvSpPr>
        <p:spPr>
          <a:xfrm>
            <a:off x="457200" y="5242596"/>
            <a:ext cx="8229600" cy="1573986"/>
          </a:xfrm>
        </p:spPr>
        <p:txBody>
          <a:bodyPr>
            <a:normAutofit fontScale="92500" lnSpcReduction="10000"/>
          </a:bodyPr>
          <a:lstStyle/>
          <a:p>
            <a:r>
              <a:rPr lang="en-US" dirty="0"/>
              <a:t>How do you ask this statistically?</a:t>
            </a:r>
          </a:p>
          <a:p>
            <a:r>
              <a:rPr lang="en-US" dirty="0"/>
              <a:t>What tools should you use?</a:t>
            </a:r>
          </a:p>
          <a:p>
            <a:r>
              <a:rPr lang="en-US" dirty="0"/>
              <a:t>What should you be careful of / careful about?</a:t>
            </a:r>
          </a:p>
        </p:txBody>
      </p:sp>
      <p:pic>
        <p:nvPicPr>
          <p:cNvPr id="4" name="Picture 3" descr="CEE491_Hw1_prob1A.png"/>
          <p:cNvPicPr>
            <a:picLocks noChangeAspect="1"/>
          </p:cNvPicPr>
          <p:nvPr/>
        </p:nvPicPr>
        <p:blipFill rotWithShape="1">
          <a:blip r:embed="rId2">
            <a:extLst>
              <a:ext uri="{28A0092B-C50C-407E-A947-70E740481C1C}">
                <a14:useLocalDpi xmlns:a14="http://schemas.microsoft.com/office/drawing/2010/main" val="0"/>
              </a:ext>
            </a:extLst>
          </a:blip>
          <a:srcRect l="5172" t="2645" r="6015" b="55304"/>
          <a:stretch/>
        </p:blipFill>
        <p:spPr>
          <a:xfrm>
            <a:off x="1049169" y="2761148"/>
            <a:ext cx="6930045" cy="2457421"/>
          </a:xfrm>
          <a:prstGeom prst="rect">
            <a:avLst/>
          </a:prstGeom>
        </p:spPr>
      </p:pic>
      <p:cxnSp>
        <p:nvCxnSpPr>
          <p:cNvPr id="6" name="Straight Connector 5"/>
          <p:cNvCxnSpPr/>
          <p:nvPr/>
        </p:nvCxnSpPr>
        <p:spPr>
          <a:xfrm>
            <a:off x="1697999" y="4183141"/>
            <a:ext cx="5991313"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995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914"/>
            <a:ext cx="8229600" cy="1143000"/>
          </a:xfrm>
        </p:spPr>
        <p:txBody>
          <a:bodyPr>
            <a:normAutofit fontScale="90000"/>
          </a:bodyPr>
          <a:lstStyle/>
          <a:p>
            <a:r>
              <a:rPr lang="en-US" dirty="0"/>
              <a:t>4. Has there been a trend in peak flows between 1930 and 2010?  How fast are peak flows changing, and is this trend significant? </a:t>
            </a:r>
          </a:p>
        </p:txBody>
      </p:sp>
      <p:sp>
        <p:nvSpPr>
          <p:cNvPr id="3" name="Content Placeholder 2"/>
          <p:cNvSpPr>
            <a:spLocks noGrp="1"/>
          </p:cNvSpPr>
          <p:nvPr>
            <p:ph idx="1"/>
          </p:nvPr>
        </p:nvSpPr>
        <p:spPr>
          <a:xfrm>
            <a:off x="457200" y="5242596"/>
            <a:ext cx="8229600" cy="1573986"/>
          </a:xfrm>
        </p:spPr>
        <p:txBody>
          <a:bodyPr>
            <a:normAutofit fontScale="92500" lnSpcReduction="10000"/>
          </a:bodyPr>
          <a:lstStyle/>
          <a:p>
            <a:r>
              <a:rPr lang="en-US" dirty="0"/>
              <a:t>How do you ask this statistically?</a:t>
            </a:r>
          </a:p>
          <a:p>
            <a:r>
              <a:rPr lang="en-US" dirty="0"/>
              <a:t>What tools should you use?</a:t>
            </a:r>
          </a:p>
          <a:p>
            <a:r>
              <a:rPr lang="en-US" dirty="0"/>
              <a:t>What should you be careful of / careful about?</a:t>
            </a:r>
          </a:p>
        </p:txBody>
      </p:sp>
      <p:pic>
        <p:nvPicPr>
          <p:cNvPr id="4" name="Picture 3" descr="CEE491_Hw1_prob1A.png"/>
          <p:cNvPicPr>
            <a:picLocks noChangeAspect="1"/>
          </p:cNvPicPr>
          <p:nvPr/>
        </p:nvPicPr>
        <p:blipFill rotWithShape="1">
          <a:blip r:embed="rId2">
            <a:extLst>
              <a:ext uri="{28A0092B-C50C-407E-A947-70E740481C1C}">
                <a14:useLocalDpi xmlns:a14="http://schemas.microsoft.com/office/drawing/2010/main" val="0"/>
              </a:ext>
            </a:extLst>
          </a:blip>
          <a:srcRect l="5172" t="2645" r="6015" b="55304"/>
          <a:stretch/>
        </p:blipFill>
        <p:spPr>
          <a:xfrm>
            <a:off x="1049169" y="2664506"/>
            <a:ext cx="6930045" cy="2457421"/>
          </a:xfrm>
          <a:prstGeom prst="rect">
            <a:avLst/>
          </a:prstGeom>
        </p:spPr>
      </p:pic>
    </p:spTree>
    <p:extLst>
      <p:ext uri="{BB962C8B-B14F-4D97-AF65-F5344CB8AC3E}">
        <p14:creationId xmlns:p14="http://schemas.microsoft.com/office/powerpoint/2010/main" val="26287762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7400"/>
            <a:ext cx="8229600" cy="1143000"/>
          </a:xfrm>
        </p:spPr>
        <p:txBody>
          <a:bodyPr>
            <a:normAutofit fontScale="90000"/>
          </a:bodyPr>
          <a:lstStyle/>
          <a:p>
            <a:r>
              <a:rPr lang="en-US" dirty="0"/>
              <a:t>5. If we know that a winter is El Nino, La Nina, or neither (La Nada), can we better predict how high that year’s peak flow will be?</a:t>
            </a:r>
          </a:p>
        </p:txBody>
      </p:sp>
      <p:pic>
        <p:nvPicPr>
          <p:cNvPr id="6" name="Picture 5"/>
          <p:cNvPicPr>
            <a:picLocks noChangeAspect="1"/>
          </p:cNvPicPr>
          <p:nvPr/>
        </p:nvPicPr>
        <p:blipFill rotWithShape="1">
          <a:blip r:embed="rId2"/>
          <a:srcRect b="9661"/>
          <a:stretch/>
        </p:blipFill>
        <p:spPr>
          <a:xfrm>
            <a:off x="4389948" y="2475984"/>
            <a:ext cx="4754052" cy="1859018"/>
          </a:xfrm>
          <a:prstGeom prst="rect">
            <a:avLst/>
          </a:prstGeom>
        </p:spPr>
      </p:pic>
      <p:pic>
        <p:nvPicPr>
          <p:cNvPr id="7" name="Picture 6" descr="CEE491_Hw1_prob1A.png"/>
          <p:cNvPicPr>
            <a:picLocks noChangeAspect="1"/>
          </p:cNvPicPr>
          <p:nvPr/>
        </p:nvPicPr>
        <p:blipFill rotWithShape="1">
          <a:blip r:embed="rId3">
            <a:extLst>
              <a:ext uri="{28A0092B-C50C-407E-A947-70E740481C1C}">
                <a14:useLocalDpi xmlns:a14="http://schemas.microsoft.com/office/drawing/2010/main" val="0"/>
              </a:ext>
            </a:extLst>
          </a:blip>
          <a:srcRect l="5172" t="2645" r="6015" b="55304"/>
          <a:stretch/>
        </p:blipFill>
        <p:spPr>
          <a:xfrm>
            <a:off x="457200" y="4335002"/>
            <a:ext cx="8732191" cy="2384941"/>
          </a:xfrm>
          <a:prstGeom prst="rect">
            <a:avLst/>
          </a:prstGeom>
        </p:spPr>
      </p:pic>
      <p:cxnSp>
        <p:nvCxnSpPr>
          <p:cNvPr id="9" name="Straight Connector 8"/>
          <p:cNvCxnSpPr/>
          <p:nvPr/>
        </p:nvCxnSpPr>
        <p:spPr>
          <a:xfrm flipH="1">
            <a:off x="5135411" y="2636896"/>
            <a:ext cx="13805" cy="3768966"/>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8559565" y="2636896"/>
            <a:ext cx="13805" cy="3768966"/>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1" name="Content Placeholder 2"/>
          <p:cNvSpPr>
            <a:spLocks noGrp="1"/>
          </p:cNvSpPr>
          <p:nvPr>
            <p:ph idx="1"/>
          </p:nvPr>
        </p:nvSpPr>
        <p:spPr>
          <a:xfrm>
            <a:off x="165658" y="2623091"/>
            <a:ext cx="4044827" cy="1859017"/>
          </a:xfrm>
        </p:spPr>
        <p:txBody>
          <a:bodyPr>
            <a:normAutofit fontScale="70000" lnSpcReduction="20000"/>
          </a:bodyPr>
          <a:lstStyle/>
          <a:p>
            <a:r>
              <a:rPr lang="en-US" dirty="0"/>
              <a:t>How do you ask this statistically?</a:t>
            </a:r>
          </a:p>
          <a:p>
            <a:r>
              <a:rPr lang="en-US" dirty="0"/>
              <a:t>What tools should you use?</a:t>
            </a:r>
          </a:p>
          <a:p>
            <a:r>
              <a:rPr lang="en-US" dirty="0"/>
              <a:t>What should you be careful of / careful about?</a:t>
            </a:r>
          </a:p>
        </p:txBody>
      </p:sp>
      <p:sp>
        <p:nvSpPr>
          <p:cNvPr id="3" name="文本框 2">
            <a:extLst>
              <a:ext uri="{FF2B5EF4-FFF2-40B4-BE49-F238E27FC236}">
                <a16:creationId xmlns:a16="http://schemas.microsoft.com/office/drawing/2014/main" id="{98250259-8FE2-429C-B441-B92CF0784075}"/>
              </a:ext>
            </a:extLst>
          </p:cNvPr>
          <p:cNvSpPr txBox="1"/>
          <p:nvPr/>
        </p:nvSpPr>
        <p:spPr>
          <a:xfrm>
            <a:off x="9144000" y="759655"/>
            <a:ext cx="2986817" cy="2585323"/>
          </a:xfrm>
          <a:prstGeom prst="rect">
            <a:avLst/>
          </a:prstGeom>
          <a:noFill/>
        </p:spPr>
        <p:txBody>
          <a:bodyPr wrap="square" rtlCol="0">
            <a:spAutoFit/>
          </a:bodyPr>
          <a:lstStyle/>
          <a:p>
            <a:r>
              <a:rPr lang="en-US" altLang="zh-CN" dirty="0"/>
              <a:t>Check correlation with temp and flow?</a:t>
            </a:r>
          </a:p>
          <a:p>
            <a:endParaRPr lang="en-US" altLang="zh-CN" dirty="0"/>
          </a:p>
          <a:p>
            <a:r>
              <a:rPr lang="en-US" altLang="zh-CN" dirty="0"/>
              <a:t>If no exact numbers for temp but only types, could divide the data according to different types, get different means and do the hypothesis analysis on it.</a:t>
            </a:r>
            <a:endParaRPr lang="zh-CN" altLang="en-US" dirty="0"/>
          </a:p>
        </p:txBody>
      </p:sp>
    </p:spTree>
    <p:extLst>
      <p:ext uri="{BB962C8B-B14F-4D97-AF65-F5344CB8AC3E}">
        <p14:creationId xmlns:p14="http://schemas.microsoft.com/office/powerpoint/2010/main" val="3918424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Optional MCMC: 1-D, Known Answer</a:t>
            </a:r>
          </a:p>
        </p:txBody>
      </p:sp>
      <p:sp>
        <p:nvSpPr>
          <p:cNvPr id="3" name="Content Placeholder 2"/>
          <p:cNvSpPr>
            <a:spLocks noGrp="1"/>
          </p:cNvSpPr>
          <p:nvPr>
            <p:ph idx="1"/>
          </p:nvPr>
        </p:nvSpPr>
        <p:spPr>
          <a:xfrm>
            <a:off x="457200" y="1600200"/>
            <a:ext cx="8229600" cy="4953765"/>
          </a:xfrm>
        </p:spPr>
        <p:txBody>
          <a:bodyPr>
            <a:normAutofit fontScale="92500"/>
          </a:bodyPr>
          <a:lstStyle/>
          <a:p>
            <a:r>
              <a:rPr lang="en-US" dirty="0"/>
              <a:t>Test your understanding of this by running Lab 6.3 (based on Brian’s </a:t>
            </a:r>
            <a:r>
              <a:rPr lang="en-US" dirty="0" err="1"/>
              <a:t>MCMCexample_noQN.m</a:t>
            </a:r>
            <a:r>
              <a:rPr lang="en-US" dirty="0"/>
              <a:t> code, which calls </a:t>
            </a:r>
            <a:r>
              <a:rPr lang="en-US" dirty="0" err="1"/>
              <a:t>evalBayes.m</a:t>
            </a:r>
            <a:r>
              <a:rPr lang="en-US" dirty="0"/>
              <a:t>)</a:t>
            </a:r>
          </a:p>
          <a:p>
            <a:r>
              <a:rPr lang="en-US" dirty="0"/>
              <a:t>This uses known Gaussian or Uniform distributions (try picking each) to theoretically calculate the posterior and then uses MCMC to get to the same posterior</a:t>
            </a:r>
          </a:p>
          <a:p>
            <a:r>
              <a:rPr lang="en-US" dirty="0"/>
              <a:t>Change parameters and see how well MCMC fits the posterior each time.  Try to figure out what controls the skill of the MCMC performance.</a:t>
            </a:r>
          </a:p>
        </p:txBody>
      </p:sp>
    </p:spTree>
    <p:extLst>
      <p:ext uri="{BB962C8B-B14F-4D97-AF65-F5344CB8AC3E}">
        <p14:creationId xmlns:p14="http://schemas.microsoft.com/office/powerpoint/2010/main" val="1242704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9496"/>
            <a:ext cx="8229600" cy="1143000"/>
          </a:xfrm>
        </p:spPr>
        <p:txBody>
          <a:bodyPr>
            <a:normAutofit fontScale="90000"/>
          </a:bodyPr>
          <a:lstStyle/>
          <a:p>
            <a:r>
              <a:rPr lang="en-US" sz="3600" dirty="0"/>
              <a:t>6. A peak flow above 7,500 </a:t>
            </a:r>
            <a:r>
              <a:rPr lang="en-US" sz="3600" dirty="0" err="1"/>
              <a:t>cfs</a:t>
            </a:r>
            <a:r>
              <a:rPr lang="en-US" sz="3600" dirty="0"/>
              <a:t> (blue line) will flood the town. Based on pre-1970 data, a flood this big had a 0.01 chance of occurring any year. </a:t>
            </a:r>
            <a:br>
              <a:rPr lang="en-US" sz="3600" dirty="0"/>
            </a:br>
            <a:r>
              <a:rPr lang="en-US" dirty="0"/>
              <a:t>Based on post-1970 data, how should we update the chance of flooding? </a:t>
            </a:r>
          </a:p>
        </p:txBody>
      </p:sp>
      <p:sp>
        <p:nvSpPr>
          <p:cNvPr id="3" name="Content Placeholder 2"/>
          <p:cNvSpPr>
            <a:spLocks noGrp="1"/>
          </p:cNvSpPr>
          <p:nvPr>
            <p:ph idx="1"/>
          </p:nvPr>
        </p:nvSpPr>
        <p:spPr>
          <a:xfrm>
            <a:off x="457200" y="5242596"/>
            <a:ext cx="8229600" cy="1573986"/>
          </a:xfrm>
        </p:spPr>
        <p:txBody>
          <a:bodyPr>
            <a:normAutofit fontScale="92500" lnSpcReduction="10000"/>
          </a:bodyPr>
          <a:lstStyle/>
          <a:p>
            <a:r>
              <a:rPr lang="en-US" dirty="0"/>
              <a:t>How do you ask this statistically?</a:t>
            </a:r>
          </a:p>
          <a:p>
            <a:r>
              <a:rPr lang="en-US" dirty="0"/>
              <a:t>What tools should you use?</a:t>
            </a:r>
          </a:p>
          <a:p>
            <a:r>
              <a:rPr lang="en-US" dirty="0"/>
              <a:t>What should you be careful of / careful about?</a:t>
            </a:r>
          </a:p>
        </p:txBody>
      </p:sp>
      <p:pic>
        <p:nvPicPr>
          <p:cNvPr id="4" name="Picture 3" descr="CEE491_Hw1_prob1A.png"/>
          <p:cNvPicPr>
            <a:picLocks noChangeAspect="1"/>
          </p:cNvPicPr>
          <p:nvPr/>
        </p:nvPicPr>
        <p:blipFill rotWithShape="1">
          <a:blip r:embed="rId2">
            <a:extLst>
              <a:ext uri="{28A0092B-C50C-407E-A947-70E740481C1C}">
                <a14:useLocalDpi xmlns:a14="http://schemas.microsoft.com/office/drawing/2010/main" val="0"/>
              </a:ext>
            </a:extLst>
          </a:blip>
          <a:srcRect l="5172" t="2645" r="6015" b="55304"/>
          <a:stretch/>
        </p:blipFill>
        <p:spPr>
          <a:xfrm>
            <a:off x="1049169" y="2664506"/>
            <a:ext cx="6930045" cy="2457421"/>
          </a:xfrm>
          <a:prstGeom prst="rect">
            <a:avLst/>
          </a:prstGeom>
        </p:spPr>
      </p:pic>
      <p:cxnSp>
        <p:nvCxnSpPr>
          <p:cNvPr id="5" name="Straight Connector 4"/>
          <p:cNvCxnSpPr/>
          <p:nvPr/>
        </p:nvCxnSpPr>
        <p:spPr>
          <a:xfrm>
            <a:off x="1697999" y="3699941"/>
            <a:ext cx="5991313"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758267" y="3056467"/>
            <a:ext cx="8466" cy="178646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7085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5692"/>
            <a:ext cx="8229600" cy="1143000"/>
          </a:xfrm>
        </p:spPr>
        <p:txBody>
          <a:bodyPr>
            <a:normAutofit fontScale="90000"/>
          </a:bodyPr>
          <a:lstStyle/>
          <a:p>
            <a:r>
              <a:rPr lang="en-US" dirty="0"/>
              <a:t>7. </a:t>
            </a:r>
            <a:r>
              <a:rPr lang="en-US" sz="3600" dirty="0"/>
              <a:t>The Sauk River gage is getting expensive to maintain.</a:t>
            </a:r>
            <a:br>
              <a:rPr lang="en-US" sz="4000" dirty="0"/>
            </a:br>
            <a:r>
              <a:rPr lang="en-US" sz="4000" dirty="0"/>
              <a:t>Can we predict the peak flow on the Sauk using measurements on the </a:t>
            </a:r>
            <a:r>
              <a:rPr lang="en-US" sz="4000" dirty="0" err="1"/>
              <a:t>Skykomish</a:t>
            </a:r>
            <a:r>
              <a:rPr lang="en-US" sz="4000" dirty="0"/>
              <a:t>?  What accuracy will we have?</a:t>
            </a:r>
          </a:p>
        </p:txBody>
      </p:sp>
      <p:sp>
        <p:nvSpPr>
          <p:cNvPr id="3" name="Content Placeholder 2"/>
          <p:cNvSpPr>
            <a:spLocks noGrp="1"/>
          </p:cNvSpPr>
          <p:nvPr>
            <p:ph idx="1"/>
          </p:nvPr>
        </p:nvSpPr>
        <p:spPr>
          <a:xfrm>
            <a:off x="207073" y="3295986"/>
            <a:ext cx="3395998" cy="3303155"/>
          </a:xfrm>
        </p:spPr>
        <p:txBody>
          <a:bodyPr>
            <a:normAutofit fontScale="92500" lnSpcReduction="10000"/>
          </a:bodyPr>
          <a:lstStyle/>
          <a:p>
            <a:r>
              <a:rPr lang="en-US" dirty="0"/>
              <a:t>How do you ask this statistically?</a:t>
            </a:r>
          </a:p>
          <a:p>
            <a:r>
              <a:rPr lang="en-US" dirty="0"/>
              <a:t>What tools should you use?</a:t>
            </a:r>
          </a:p>
          <a:p>
            <a:r>
              <a:rPr lang="en-US" dirty="0"/>
              <a:t>What should you be careful of / careful about?</a:t>
            </a:r>
          </a:p>
        </p:txBody>
      </p:sp>
      <p:pic>
        <p:nvPicPr>
          <p:cNvPr id="4" name="Picture 3" descr="CEE491_Hw1_prob1A.png"/>
          <p:cNvPicPr>
            <a:picLocks noChangeAspect="1"/>
          </p:cNvPicPr>
          <p:nvPr/>
        </p:nvPicPr>
        <p:blipFill rotWithShape="1">
          <a:blip r:embed="rId2">
            <a:extLst>
              <a:ext uri="{28A0092B-C50C-407E-A947-70E740481C1C}">
                <a14:useLocalDpi xmlns:a14="http://schemas.microsoft.com/office/drawing/2010/main" val="0"/>
              </a:ext>
            </a:extLst>
          </a:blip>
          <a:srcRect l="5172" t="2646" r="6015" b="7818"/>
          <a:stretch/>
        </p:blipFill>
        <p:spPr>
          <a:xfrm>
            <a:off x="3754924" y="2789099"/>
            <a:ext cx="5389075" cy="4068901"/>
          </a:xfrm>
          <a:prstGeom prst="rect">
            <a:avLst/>
          </a:prstGeom>
        </p:spPr>
      </p:pic>
      <p:sp>
        <p:nvSpPr>
          <p:cNvPr id="5" name="文本框 4">
            <a:extLst>
              <a:ext uri="{FF2B5EF4-FFF2-40B4-BE49-F238E27FC236}">
                <a16:creationId xmlns:a16="http://schemas.microsoft.com/office/drawing/2014/main" id="{C03BABC4-AE7F-4626-B6DC-21B0532CDA55}"/>
              </a:ext>
            </a:extLst>
          </p:cNvPr>
          <p:cNvSpPr txBox="1"/>
          <p:nvPr/>
        </p:nvSpPr>
        <p:spPr>
          <a:xfrm>
            <a:off x="8961120" y="1055077"/>
            <a:ext cx="2855742" cy="1754326"/>
          </a:xfrm>
          <a:prstGeom prst="rect">
            <a:avLst/>
          </a:prstGeom>
          <a:noFill/>
        </p:spPr>
        <p:txBody>
          <a:bodyPr wrap="square" rtlCol="0">
            <a:spAutoFit/>
          </a:bodyPr>
          <a:lstStyle/>
          <a:p>
            <a:r>
              <a:rPr lang="en-US" altLang="zh-CN" dirty="0"/>
              <a:t>Find correlations with two sites.</a:t>
            </a:r>
          </a:p>
          <a:p>
            <a:endParaRPr lang="en-US" altLang="zh-CN" dirty="0"/>
          </a:p>
          <a:p>
            <a:r>
              <a:rPr lang="en-US" altLang="zh-CN" dirty="0"/>
              <a:t>Use subset for training/testing dataset to test the model</a:t>
            </a:r>
            <a:endParaRPr lang="zh-CN" altLang="en-US" dirty="0"/>
          </a:p>
        </p:txBody>
      </p:sp>
    </p:spTree>
    <p:extLst>
      <p:ext uri="{BB962C8B-B14F-4D97-AF65-F5344CB8AC3E}">
        <p14:creationId xmlns:p14="http://schemas.microsoft.com/office/powerpoint/2010/main" val="3523719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Try a 2 parameter set for determining Lyell </a:t>
            </a:r>
            <a:r>
              <a:rPr lang="en-US" dirty="0" err="1"/>
              <a:t>Streamflow</a:t>
            </a:r>
            <a:endParaRPr lang="en-US" dirty="0"/>
          </a:p>
        </p:txBody>
      </p:sp>
      <p:sp>
        <p:nvSpPr>
          <p:cNvPr id="3" name="Content Placeholder 2"/>
          <p:cNvSpPr>
            <a:spLocks noGrp="1"/>
          </p:cNvSpPr>
          <p:nvPr>
            <p:ph idx="1"/>
          </p:nvPr>
        </p:nvSpPr>
        <p:spPr/>
        <p:txBody>
          <a:bodyPr>
            <a:normAutofit lnSpcReduction="10000"/>
          </a:bodyPr>
          <a:lstStyle/>
          <a:p>
            <a:r>
              <a:rPr lang="en-US" dirty="0"/>
              <a:t>Look at Lab 6.2</a:t>
            </a:r>
          </a:p>
          <a:p>
            <a:r>
              <a:rPr lang="en-US" dirty="0"/>
              <a:t>Modify some of the assumptions and re-run it</a:t>
            </a:r>
          </a:p>
          <a:p>
            <a:r>
              <a:rPr lang="en-US" dirty="0"/>
              <a:t>The lab, like the class lecture, is focused only on the upper section of the rating curve.  You could modify it to look only at the lower section.  (Unless you want to write your own code to use MCMC to find a third parameter for the break-point, just use the same cut-off I did.)</a:t>
            </a:r>
          </a:p>
        </p:txBody>
      </p:sp>
    </p:spTree>
    <p:extLst>
      <p:ext uri="{BB962C8B-B14F-4D97-AF65-F5344CB8AC3E}">
        <p14:creationId xmlns:p14="http://schemas.microsoft.com/office/powerpoint/2010/main" val="1735892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On Rating Curves: Homework 6</a:t>
            </a:r>
          </a:p>
        </p:txBody>
      </p:sp>
      <p:sp>
        <p:nvSpPr>
          <p:cNvPr id="3" name="Content Placeholder 2"/>
          <p:cNvSpPr>
            <a:spLocks noGrp="1"/>
          </p:cNvSpPr>
          <p:nvPr>
            <p:ph idx="1"/>
          </p:nvPr>
        </p:nvSpPr>
        <p:spPr>
          <a:xfrm>
            <a:off x="457200" y="1303866"/>
            <a:ext cx="8229600" cy="5554133"/>
          </a:xfrm>
        </p:spPr>
        <p:txBody>
          <a:bodyPr>
            <a:normAutofit fontScale="85000" lnSpcReduction="20000"/>
          </a:bodyPr>
          <a:lstStyle/>
          <a:p>
            <a:r>
              <a:rPr lang="en-US" dirty="0"/>
              <a:t>Homework 6, problem 2, you’re comparing 3 ways of coming up with a rating curve</a:t>
            </a:r>
          </a:p>
          <a:p>
            <a:pPr lvl="1"/>
            <a:r>
              <a:rPr lang="en-US" dirty="0"/>
              <a:t>Your log-transform least-squares fit has uncertainty similar to earlier homework assignments (just be careful with the log transformation)</a:t>
            </a:r>
          </a:p>
          <a:p>
            <a:pPr lvl="1"/>
            <a:r>
              <a:rPr lang="en-US" dirty="0"/>
              <a:t>Brute-force </a:t>
            </a:r>
            <a:r>
              <a:rPr lang="en-US" dirty="0" err="1"/>
              <a:t>montecarlo</a:t>
            </a:r>
            <a:r>
              <a:rPr lang="en-US" dirty="0"/>
              <a:t> parameter estimation can give you a local minimum but not a good uncertainty value </a:t>
            </a:r>
          </a:p>
          <a:p>
            <a:pPr lvl="1"/>
            <a:r>
              <a:rPr lang="en-US" dirty="0"/>
              <a:t>MCMC output will give you an ensemble of parameters (pairs of a and b) that can be used to make an ensemble of discharge estimates for any value of h.  Pick a low, medium, and high h value (i.e., low, medium and high discharge value) and take your entire MCMC ensemble of Q values, order by rank, and </a:t>
            </a:r>
            <a:r>
              <a:rPr lang="en-US" u="sng" dirty="0"/>
              <a:t>make empirical CDFs to get 95% confidence intervals.  These you can directly compare with the least-squares 95% confidence for those same Q predictions.</a:t>
            </a:r>
          </a:p>
        </p:txBody>
      </p:sp>
    </p:spTree>
    <p:extLst>
      <p:ext uri="{BB962C8B-B14F-4D97-AF65-F5344CB8AC3E}">
        <p14:creationId xmlns:p14="http://schemas.microsoft.com/office/powerpoint/2010/main" val="1943008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On Rating Curves: What do “real” people do?</a:t>
            </a:r>
          </a:p>
        </p:txBody>
      </p:sp>
      <p:sp>
        <p:nvSpPr>
          <p:cNvPr id="3" name="Content Placeholder 2"/>
          <p:cNvSpPr>
            <a:spLocks noGrp="1"/>
          </p:cNvSpPr>
          <p:nvPr>
            <p:ph idx="1"/>
          </p:nvPr>
        </p:nvSpPr>
        <p:spPr>
          <a:xfrm>
            <a:off x="457200" y="1600200"/>
            <a:ext cx="8229600" cy="5257800"/>
          </a:xfrm>
        </p:spPr>
        <p:txBody>
          <a:bodyPr>
            <a:normAutofit fontScale="92500" lnSpcReduction="10000"/>
          </a:bodyPr>
          <a:lstStyle/>
          <a:p>
            <a:r>
              <a:rPr lang="en-US" dirty="0"/>
              <a:t>In Reading/Rating Curve Analysis:</a:t>
            </a:r>
          </a:p>
          <a:p>
            <a:r>
              <a:rPr lang="en-US" dirty="0"/>
              <a:t>“Rantz_streamflow_chapter15_vol2a.pdf” has the official methodology of the USGS (1982)</a:t>
            </a:r>
          </a:p>
          <a:p>
            <a:pPr lvl="1"/>
            <a:r>
              <a:rPr lang="en-US" dirty="0"/>
              <a:t>This is a log-transform least-squares fit, with break-points determined by eye</a:t>
            </a:r>
          </a:p>
          <a:p>
            <a:r>
              <a:rPr lang="en-US" dirty="0"/>
              <a:t>“Mason_etal_2016_compare_rating_curve” is a recent conference proceeding by a team from the USGS stating that they are re-evaluating their methods</a:t>
            </a:r>
          </a:p>
          <a:p>
            <a:pPr lvl="1"/>
            <a:r>
              <a:rPr lang="en-US" dirty="0"/>
              <a:t>From my read of the paper, they prefer </a:t>
            </a:r>
            <a:r>
              <a:rPr lang="en-US" dirty="0" err="1"/>
              <a:t>BaRatin</a:t>
            </a:r>
            <a:r>
              <a:rPr lang="en-US" dirty="0"/>
              <a:t> and MCMC analysis as the path forward, which is what I’m teaching you here</a:t>
            </a:r>
          </a:p>
        </p:txBody>
      </p:sp>
    </p:spTree>
    <p:extLst>
      <p:ext uri="{BB962C8B-B14F-4D97-AF65-F5344CB8AC3E}">
        <p14:creationId xmlns:p14="http://schemas.microsoft.com/office/powerpoint/2010/main" val="1559461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28600"/>
            <a:ext cx="9144000" cy="6380659"/>
          </a:xfrm>
          <a:prstGeom prst="rect">
            <a:avLst/>
          </a:prstGeom>
        </p:spPr>
      </p:pic>
      <p:sp>
        <p:nvSpPr>
          <p:cNvPr id="5" name="TextBox 4"/>
          <p:cNvSpPr txBox="1"/>
          <p:nvPr/>
        </p:nvSpPr>
        <p:spPr>
          <a:xfrm>
            <a:off x="141111" y="228600"/>
            <a:ext cx="1185333" cy="923330"/>
          </a:xfrm>
          <a:prstGeom prst="rect">
            <a:avLst/>
          </a:prstGeom>
          <a:noFill/>
        </p:spPr>
        <p:txBody>
          <a:bodyPr wrap="square" rtlCol="0">
            <a:spAutoFit/>
          </a:bodyPr>
          <a:lstStyle/>
          <a:p>
            <a:r>
              <a:rPr lang="en-US" dirty="0"/>
              <a:t>From Mason et al. 2016</a:t>
            </a:r>
          </a:p>
        </p:txBody>
      </p:sp>
      <p:sp>
        <p:nvSpPr>
          <p:cNvPr id="6" name="TextBox 5"/>
          <p:cNvSpPr txBox="1"/>
          <p:nvPr/>
        </p:nvSpPr>
        <p:spPr>
          <a:xfrm>
            <a:off x="7591778" y="550334"/>
            <a:ext cx="1213555" cy="3139321"/>
          </a:xfrm>
          <a:prstGeom prst="rect">
            <a:avLst/>
          </a:prstGeom>
          <a:noFill/>
        </p:spPr>
        <p:txBody>
          <a:bodyPr wrap="square" rtlCol="0">
            <a:spAutoFit/>
          </a:bodyPr>
          <a:lstStyle/>
          <a:p>
            <a:r>
              <a:rPr lang="en-US" dirty="0"/>
              <a:t>With LOWESS fit repeated 500 times and a Gaussian mixture model, see </a:t>
            </a:r>
            <a:r>
              <a:rPr lang="en-US" dirty="0" err="1"/>
              <a:t>Coxon</a:t>
            </a:r>
            <a:r>
              <a:rPr lang="en-US" dirty="0"/>
              <a:t> 2015 paper</a:t>
            </a:r>
          </a:p>
        </p:txBody>
      </p:sp>
      <p:sp>
        <p:nvSpPr>
          <p:cNvPr id="7" name="TextBox 6"/>
          <p:cNvSpPr txBox="1"/>
          <p:nvPr/>
        </p:nvSpPr>
        <p:spPr>
          <a:xfrm>
            <a:off x="2525889" y="1016000"/>
            <a:ext cx="1368778" cy="923330"/>
          </a:xfrm>
          <a:prstGeom prst="rect">
            <a:avLst/>
          </a:prstGeom>
          <a:noFill/>
        </p:spPr>
        <p:txBody>
          <a:bodyPr wrap="square" rtlCol="0">
            <a:spAutoFit/>
          </a:bodyPr>
          <a:lstStyle/>
          <a:p>
            <a:r>
              <a:rPr lang="en-US" dirty="0"/>
              <a:t>Bayesian MCMC (</a:t>
            </a:r>
            <a:r>
              <a:rPr lang="en-US" dirty="0" err="1"/>
              <a:t>BaRatin</a:t>
            </a:r>
            <a:r>
              <a:rPr lang="en-US" dirty="0"/>
              <a:t>)</a:t>
            </a:r>
          </a:p>
        </p:txBody>
      </p:sp>
    </p:spTree>
    <p:extLst>
      <p:ext uri="{BB962C8B-B14F-4D97-AF65-F5344CB8AC3E}">
        <p14:creationId xmlns:p14="http://schemas.microsoft.com/office/powerpoint/2010/main" val="138207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a:t>Lab 6, Homework 6, MCMC</a:t>
            </a:r>
          </a:p>
          <a:p>
            <a:r>
              <a:rPr lang="en-US" b="1"/>
              <a:t>Class </a:t>
            </a:r>
            <a:r>
              <a:rPr lang="en-US" b="1" dirty="0"/>
              <a:t>Schedule</a:t>
            </a:r>
          </a:p>
          <a:p>
            <a:r>
              <a:rPr lang="en-US" b="1" dirty="0"/>
              <a:t>Presentations and Take-home Final</a:t>
            </a:r>
          </a:p>
          <a:p>
            <a:r>
              <a:rPr lang="en-US" dirty="0"/>
              <a:t>Data Assimilation Lecture</a:t>
            </a:r>
          </a:p>
          <a:p>
            <a:pPr marL="0" indent="0">
              <a:buNone/>
            </a:pPr>
            <a:endParaRPr lang="en-US" dirty="0"/>
          </a:p>
        </p:txBody>
      </p:sp>
    </p:spTree>
    <p:extLst>
      <p:ext uri="{BB962C8B-B14F-4D97-AF65-F5344CB8AC3E}">
        <p14:creationId xmlns:p14="http://schemas.microsoft.com/office/powerpoint/2010/main" val="16841105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5025</TotalTime>
  <Words>2213</Words>
  <Application>Microsoft Office PowerPoint</Application>
  <PresentationFormat>全屏显示(4:3)</PresentationFormat>
  <Paragraphs>264</Paragraphs>
  <Slides>41</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41</vt:i4>
      </vt:variant>
    </vt:vector>
  </HeadingPairs>
  <TitlesOfParts>
    <vt:vector size="45" baseType="lpstr">
      <vt:lpstr>Arial</vt:lpstr>
      <vt:lpstr>Calibri</vt:lpstr>
      <vt:lpstr>Times New Roman</vt:lpstr>
      <vt:lpstr>Office Theme</vt:lpstr>
      <vt:lpstr>Class logistics and Review</vt:lpstr>
      <vt:lpstr>PowerPoint 演示文稿</vt:lpstr>
      <vt:lpstr>Outline</vt:lpstr>
      <vt:lpstr>Optional MCMC: 1-D, Known Answer</vt:lpstr>
      <vt:lpstr>Try a 2 parameter set for determining Lyell Streamflow</vt:lpstr>
      <vt:lpstr>On Rating Curves: Homework 6</vt:lpstr>
      <vt:lpstr>On Rating Curves: What do “real” people do?</vt:lpstr>
      <vt:lpstr>PowerPoint 演示文稿</vt:lpstr>
      <vt:lpstr>Outline</vt:lpstr>
      <vt:lpstr>PowerPoint 演示文稿</vt:lpstr>
      <vt:lpstr>PowerPoint 演示文稿</vt:lpstr>
      <vt:lpstr>Projects</vt:lpstr>
      <vt:lpstr>PowerPoint 演示文稿</vt:lpstr>
      <vt:lpstr>HJ Andrews: Forests &amp; Streamflow</vt:lpstr>
      <vt:lpstr>What are the basic processes?</vt:lpstr>
      <vt:lpstr>From Perry et al. 2016 lit review</vt:lpstr>
      <vt:lpstr>What have other people done?</vt:lpstr>
      <vt:lpstr>WS 1,2,&amp;3, Identified “events” and performed ANOVA on log(flow_treated) – log(flow_control)</vt:lpstr>
      <vt:lpstr>PowerPoint 演示文稿</vt:lpstr>
      <vt:lpstr>PowerPoint 演示文稿</vt:lpstr>
      <vt:lpstr>PowerPoint 演示文稿</vt:lpstr>
      <vt:lpstr>PowerPoint 演示文稿</vt:lpstr>
      <vt:lpstr>Jones 2000, Also ANOVA, more basins</vt:lpstr>
      <vt:lpstr>PowerPoint 演示文稿</vt:lpstr>
      <vt:lpstr>PowerPoint 演示文稿</vt:lpstr>
      <vt:lpstr>“Recovery adjusted”</vt:lpstr>
      <vt:lpstr>PowerPoint 演示文稿</vt:lpstr>
      <vt:lpstr>So what can we do?</vt:lpstr>
      <vt:lpstr>PowerPoint 演示文稿</vt:lpstr>
      <vt:lpstr>What can undergrads expect?</vt:lpstr>
      <vt:lpstr>Some potential final questions follow: </vt:lpstr>
      <vt:lpstr>When should you choose a parametric test vs. a non-parametric test?</vt:lpstr>
      <vt:lpstr>PowerPoint 演示文稿</vt:lpstr>
      <vt:lpstr>Example: Peak Flows on a River</vt:lpstr>
      <vt:lpstr>1. Presume some logging occurred in the watershed in 1970. Are peak flows higher after 1970 than before 1970? </vt:lpstr>
      <vt:lpstr>2. Presume some logging occurred in the watershed in 1970. Have peak flows become more variable after 1970 than before 1970? </vt:lpstr>
      <vt:lpstr>3. If the mean annual peak flow has increased to above 50,000 cfs, the town will rebuild the levees. What are the chances that our statistical test would fail to identify this change? </vt:lpstr>
      <vt:lpstr>4. Has there been a trend in peak flows between 1930 and 2010?  How fast are peak flows changing, and is this trend significant? </vt:lpstr>
      <vt:lpstr>5. If we know that a winter is El Nino, La Nina, or neither (La Nada), can we better predict how high that year’s peak flow will be?</vt:lpstr>
      <vt:lpstr>6. A peak flow above 7,500 cfs (blue line) will flood the town. Based on pre-1970 data, a flood this big had a 0.01 chance of occurring any year.  Based on post-1970 data, how should we update the chance of flooding? </vt:lpstr>
      <vt:lpstr>7. The Sauk River gage is getting expensive to maintain. Can we predict the peak flow on the Sauk using measurements on the Skykomish?  What accuracy will we have?</vt:lpstr>
    </vt:vector>
  </TitlesOfParts>
  <Company>UW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logistics and Review</dc:title>
  <dc:creator>Jessica Lundquist</dc:creator>
  <cp:lastModifiedBy>Ximin Hu</cp:lastModifiedBy>
  <cp:revision>79</cp:revision>
  <cp:lastPrinted>2017-11-06T20:55:16Z</cp:lastPrinted>
  <dcterms:created xsi:type="dcterms:W3CDTF">2016-11-07T18:17:09Z</dcterms:created>
  <dcterms:modified xsi:type="dcterms:W3CDTF">2019-11-05T19:24:13Z</dcterms:modified>
</cp:coreProperties>
</file>